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6"/>
  </p:notesMasterIdLst>
  <p:handoutMasterIdLst>
    <p:handoutMasterId r:id="rId37"/>
  </p:handoutMasterIdLst>
  <p:sldIdLst>
    <p:sldId id="256" r:id="rId2"/>
    <p:sldId id="302" r:id="rId3"/>
    <p:sldId id="258" r:id="rId4"/>
    <p:sldId id="263" r:id="rId5"/>
    <p:sldId id="289" r:id="rId6"/>
    <p:sldId id="268" r:id="rId7"/>
    <p:sldId id="281" r:id="rId8"/>
    <p:sldId id="288" r:id="rId9"/>
    <p:sldId id="278" r:id="rId10"/>
    <p:sldId id="287" r:id="rId11"/>
    <p:sldId id="266" r:id="rId12"/>
    <p:sldId id="292" r:id="rId13"/>
    <p:sldId id="259" r:id="rId14"/>
    <p:sldId id="267" r:id="rId15"/>
    <p:sldId id="270" r:id="rId16"/>
    <p:sldId id="293" r:id="rId17"/>
    <p:sldId id="294" r:id="rId18"/>
    <p:sldId id="295" r:id="rId19"/>
    <p:sldId id="296" r:id="rId20"/>
    <p:sldId id="299" r:id="rId21"/>
    <p:sldId id="301" r:id="rId22"/>
    <p:sldId id="300" r:id="rId23"/>
    <p:sldId id="260" r:id="rId24"/>
    <p:sldId id="297" r:id="rId25"/>
    <p:sldId id="271" r:id="rId26"/>
    <p:sldId id="298" r:id="rId27"/>
    <p:sldId id="280" r:id="rId28"/>
    <p:sldId id="283" r:id="rId29"/>
    <p:sldId id="282" r:id="rId30"/>
    <p:sldId id="261" r:id="rId31"/>
    <p:sldId id="279" r:id="rId32"/>
    <p:sldId id="284" r:id="rId33"/>
    <p:sldId id="262" r:id="rId34"/>
    <p:sldId id="286"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08" autoAdjust="0"/>
    <p:restoredTop sz="53556" autoAdjust="0"/>
  </p:normalViewPr>
  <p:slideViewPr>
    <p:cSldViewPr snapToGrid="0">
      <p:cViewPr varScale="1">
        <p:scale>
          <a:sx n="49" d="100"/>
          <a:sy n="49" d="100"/>
        </p:scale>
        <p:origin x="2274" y="4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1752"/>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0C05202D-0568-484E-8A94-A0649A0E9693}" type="presOf" srcId="{E868F627-365F-4992-88D9-2B874994CBAB}" destId="{C08647A7-F1BF-4D33-B10D-AD9D133A9954}" srcOrd="1" destOrd="0" presId="urn:microsoft.com/office/officeart/2005/8/layout/pyramid1"/>
    <dgm:cxn modelId="{621376D3-78BB-4718-9CBD-2ADD2AC8194A}" srcId="{0968C7FA-9A3A-4BFC-A85F-7F90B7CBE122}" destId="{CC43DFA2-AA9C-4A50-B4D8-0B82684440E0}" srcOrd="3" destOrd="0" parTransId="{619292CD-947B-4BDD-A067-4F0BBFE1339B}" sibTransId="{067256C9-F8E7-4287-A4A9-26F2642D17E0}"/>
    <dgm:cxn modelId="{577DC042-B330-447A-BD4E-2D813B08EBF8}" type="presOf" srcId="{4CD1BC6A-B48F-4F69-8712-A74BC8A24B31}" destId="{CCA07383-8666-4D91-95B6-5E11DBE34AA4}" srcOrd="1" destOrd="0" presId="urn:microsoft.com/office/officeart/2005/8/layout/pyramid1"/>
    <dgm:cxn modelId="{C142A66B-288B-41AD-8678-07510021787B}" srcId="{0968C7FA-9A3A-4BFC-A85F-7F90B7CBE122}" destId="{BDC547BD-386C-4BE3-A071-25E1538A262A}" srcOrd="2" destOrd="0" parTransId="{3FA506C5-FD94-4354-BEB7-CA3BCC111163}" sibTransId="{0B4A4ADE-F3C3-4F14-89CA-0EFC36971B95}"/>
    <dgm:cxn modelId="{CAD8545D-E60A-42C1-82F6-4CF786692EBA}" srcId="{0968C7FA-9A3A-4BFC-A85F-7F90B7CBE122}" destId="{156ED600-22CF-4867-ABAB-D3D81964965C}" srcOrd="1" destOrd="0" parTransId="{909E861E-FB14-4D01-8FF6-5DB20A962B87}" sibTransId="{D97FA027-43A4-46BC-8627-0B4FD649FBC9}"/>
    <dgm:cxn modelId="{5A5D0EE5-B27B-4714-BC0A-235ADFD4D513}" type="presOf" srcId="{E868F627-365F-4992-88D9-2B874994CBAB}" destId="{BF9E4742-7E26-48EB-9ECF-70AD7D9C1DB6}"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0F68787-908E-4C7B-B7F6-84D4B54D85AE}" type="presOf" srcId="{156ED600-22CF-4867-ABAB-D3D81964965C}" destId="{601A1D3F-81D8-4F78-A071-92E229C092A9}" srcOrd="0"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BDBC81DB-7760-498D-AF6A-F8E0CDDCD701}" type="presOf" srcId="{156ED600-22CF-4867-ABAB-D3D81964965C}" destId="{4D255EFE-E68D-484D-81B2-0445B6A6E26C}"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9E4742-7E26-48EB-9ECF-70AD7D9C1DB6}">
      <dsp:nvSpPr>
        <dsp:cNvPr id="0" name=""/>
        <dsp:cNvSpPr/>
      </dsp:nvSpPr>
      <dsp:spPr>
        <a:xfrm>
          <a:off x="2011680" y="0"/>
          <a:ext cx="100584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2011680" y="0"/>
        <a:ext cx="1005840" cy="820630"/>
      </dsp:txXfrm>
    </dsp:sp>
    <dsp:sp modelId="{601A1D3F-81D8-4F78-A071-92E229C092A9}">
      <dsp:nvSpPr>
        <dsp:cNvPr id="0" name=""/>
        <dsp:cNvSpPr/>
      </dsp:nvSpPr>
      <dsp:spPr>
        <a:xfrm>
          <a:off x="1508759" y="820630"/>
          <a:ext cx="201168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860803" y="820630"/>
        <a:ext cx="1307592" cy="820630"/>
      </dsp:txXfrm>
    </dsp:sp>
    <dsp:sp modelId="{A7EB2FDD-A907-4554-B62D-B9C46FEADEED}">
      <dsp:nvSpPr>
        <dsp:cNvPr id="0" name=""/>
        <dsp:cNvSpPr/>
      </dsp:nvSpPr>
      <dsp:spPr>
        <a:xfrm>
          <a:off x="1005840" y="1641260"/>
          <a:ext cx="301751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533905" y="1641260"/>
        <a:ext cx="1961388" cy="820630"/>
      </dsp:txXfrm>
    </dsp:sp>
    <dsp:sp modelId="{0071C28C-2419-4571-9CA1-534EF5BBA9E3}">
      <dsp:nvSpPr>
        <dsp:cNvPr id="0" name=""/>
        <dsp:cNvSpPr/>
      </dsp:nvSpPr>
      <dsp:spPr>
        <a:xfrm>
          <a:off x="502920" y="2461890"/>
          <a:ext cx="402336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207007" y="2461890"/>
        <a:ext cx="2615184" cy="820630"/>
      </dsp:txXfrm>
    </dsp:sp>
    <dsp:sp modelId="{0C646E9D-EC4E-4D1B-B873-A952EB0818D4}">
      <dsp:nvSpPr>
        <dsp:cNvPr id="0" name=""/>
        <dsp:cNvSpPr/>
      </dsp:nvSpPr>
      <dsp:spPr>
        <a:xfrm>
          <a:off x="0" y="3282520"/>
          <a:ext cx="502919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880109" y="3282520"/>
        <a:ext cx="3268980" cy="820630"/>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g>
</file>

<file path=ppt/media/image12.png>
</file>

<file path=ppt/media/image13.png>
</file>

<file path=ppt/media/image14.png>
</file>

<file path=ppt/media/image15.png>
</file>

<file path=ppt/media/image16.png>
</file>

<file path=ppt/media/image17.png>
</file>

<file path=ppt/media/image2.jpeg>
</file>

<file path=ppt/media/image3.jpg>
</file>

<file path=ppt/media/image4.gif>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2/25/2014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smtClean="0"/>
              <a:t>[SETUP]</a:t>
            </a:r>
          </a:p>
          <a:p>
            <a:endParaRPr lang="en-US" b="0" i="1" dirty="0" smtClean="0"/>
          </a:p>
          <a:p>
            <a:r>
              <a:rPr lang="en-US" b="0" i="0" dirty="0" smtClean="0"/>
              <a:t>Hello, my name is Nik Molnar.</a:t>
            </a:r>
          </a:p>
          <a:p>
            <a:endParaRPr lang="en-US" b="0" i="0" dirty="0" smtClean="0"/>
          </a:p>
          <a:p>
            <a:r>
              <a:rPr lang="en-US" b="0" i="0" dirty="0" smtClean="0"/>
              <a:t>For those of you who don’t know me,</a:t>
            </a:r>
            <a:r>
              <a:rPr lang="en-US" b="0" i="0" baseline="0" dirty="0" smtClean="0"/>
              <a:t> </a:t>
            </a:r>
            <a:r>
              <a:rPr lang="en-US" b="0" i="0" dirty="0" smtClean="0"/>
              <a:t>I’m a</a:t>
            </a:r>
            <a:r>
              <a:rPr lang="en-US" b="0" i="0" baseline="0" dirty="0" smtClean="0"/>
              <a:t> Microsoft MVP and ASP Insider. I’ve been doing web development for a little over 16 years now.</a:t>
            </a:r>
          </a:p>
          <a:p>
            <a:endParaRPr lang="en-US" b="0" i="0" baseline="0" dirty="0" smtClean="0"/>
          </a:p>
          <a:p>
            <a:r>
              <a:rPr lang="en-US" b="0" i="0" baseline="0" dirty="0" smtClean="0"/>
              <a:t>A few years ago I started an open source project called Glimpse that you may have heard about. Glimpse is a diagnostics platform for web development, but one of the main usage scenarios is performance related. Because of that I’ve spent the last three years learning more and more about performance tooling and techniques than I ever really paid attention to in my younger years. </a:t>
            </a:r>
            <a:r>
              <a:rPr lang="en-US" b="0" i="1" baseline="0" dirty="0" smtClean="0"/>
              <a:t>And now, if you’re anything like me – the loading spinner on this slide is making your skin crawl.</a:t>
            </a:r>
          </a:p>
          <a:p>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41278519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Server processing is</a:t>
            </a:r>
            <a:r>
              <a:rPr lang="en-US" baseline="0" dirty="0" smtClean="0"/>
              <a:t> consumed within the GET IT section</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smtClean="0"/>
              <a:t>Once Network and Server</a:t>
            </a:r>
            <a:r>
              <a:rPr lang="en-US" b="0" i="1" baseline="0" dirty="0" smtClean="0"/>
              <a:t> activities have completed, users have the app, now they need to use it</a:t>
            </a:r>
            <a:endParaRPr lang="en-US" b="0"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JavaScript</a:t>
            </a:r>
            <a:r>
              <a:rPr lang="en-US" i="1" baseline="0" dirty="0" smtClean="0"/>
              <a:t> computation is part of USE IT, and the tools are very similar to those you’d see on the server.</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b="0" i="0"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Blue Loading</a:t>
            </a:r>
          </a:p>
          <a:p>
            <a:pPr marL="171450" indent="-171450">
              <a:buFont typeface="Arial" panose="020B0604020202020204" pitchFamily="34" charset="0"/>
              <a:buChar char="•"/>
            </a:pPr>
            <a:r>
              <a:rPr lang="en-US" i="1" dirty="0" smtClean="0"/>
              <a:t>Blue events showcase network</a:t>
            </a:r>
            <a:r>
              <a:rPr lang="en-US" i="1" baseline="0" dirty="0" smtClean="0"/>
              <a:t> activity</a:t>
            </a:r>
          </a:p>
          <a:p>
            <a:endParaRPr lang="en-US" i="1" baseline="0" dirty="0" smtClean="0"/>
          </a:p>
          <a:p>
            <a:r>
              <a:rPr lang="en-US" i="1" baseline="0" dirty="0" smtClean="0"/>
              <a:t>Yellow Scripting</a:t>
            </a:r>
          </a:p>
          <a:p>
            <a:pPr marL="171450" indent="-171450">
              <a:buFont typeface="Arial" panose="020B0604020202020204" pitchFamily="34" charset="0"/>
              <a:buChar char="•"/>
            </a:pPr>
            <a:r>
              <a:rPr lang="en-US" i="1" baseline="0" dirty="0" smtClean="0"/>
              <a:t>Yellow is JavaScript execution</a:t>
            </a:r>
          </a:p>
          <a:p>
            <a:endParaRPr lang="en-US" i="1" baseline="0" dirty="0" smtClean="0"/>
          </a:p>
          <a:p>
            <a:r>
              <a:rPr lang="en-US" i="1" baseline="0" dirty="0" smtClean="0"/>
              <a:t>Purple Rendering</a:t>
            </a:r>
          </a:p>
          <a:p>
            <a:pPr marL="171450" indent="-171450">
              <a:buFont typeface="Arial" panose="020B0604020202020204" pitchFamily="34" charset="0"/>
              <a:buChar char="•"/>
            </a:pPr>
            <a:r>
              <a:rPr lang="en-US" i="1" baseline="0" dirty="0" smtClean="0"/>
              <a:t>Purple is applying styles from CSSOM to DOM</a:t>
            </a:r>
          </a:p>
          <a:p>
            <a:pPr marL="171450" indent="-171450">
              <a:buFont typeface="Arial" panose="020B0604020202020204" pitchFamily="34" charset="0"/>
              <a:buChar char="•"/>
            </a:pPr>
            <a:r>
              <a:rPr lang="en-US" i="1" baseline="0" dirty="0" smtClean="0"/>
              <a:t>Laying out the geometry of the page</a:t>
            </a:r>
          </a:p>
          <a:p>
            <a:pPr marL="171450" indent="-171450">
              <a:buFont typeface="Arial" panose="020B0604020202020204" pitchFamily="34" charset="0"/>
              <a:buChar char="•"/>
            </a:pPr>
            <a:r>
              <a:rPr lang="en-US" i="1" baseline="0" dirty="0" smtClean="0"/>
              <a:t>Layout issues point to bad JavaScript execution/layout thrashing</a:t>
            </a:r>
          </a:p>
          <a:p>
            <a:endParaRPr lang="en-US" i="1" baseline="0" dirty="0" smtClean="0"/>
          </a:p>
          <a:p>
            <a:r>
              <a:rPr lang="en-US" i="1" baseline="0" dirty="0" smtClean="0"/>
              <a:t>Green Painting</a:t>
            </a:r>
          </a:p>
          <a:p>
            <a:pPr marL="171450" indent="-171450">
              <a:buFont typeface="Arial" panose="020B0604020202020204" pitchFamily="34" charset="0"/>
              <a:buChar char="•"/>
            </a:pPr>
            <a:r>
              <a:rPr lang="en-US" i="1" baseline="0" dirty="0" smtClean="0"/>
              <a:t>Putting pixels on the screen</a:t>
            </a:r>
          </a:p>
          <a:p>
            <a:pPr marL="171450" indent="-171450">
              <a:buFont typeface="Arial" panose="020B0604020202020204" pitchFamily="34" charset="0"/>
              <a:buChar char="•"/>
            </a:pPr>
            <a:r>
              <a:rPr lang="en-US" i="1" baseline="0" dirty="0" smtClean="0"/>
              <a:t>C</a:t>
            </a:r>
            <a:r>
              <a:rPr lang="en-US" i="1" dirty="0" smtClean="0"/>
              <a:t>omposite Layers is when rasterized images are sent from CPU to GPU</a:t>
            </a:r>
          </a:p>
          <a:p>
            <a:pPr marL="171450" indent="-171450">
              <a:buFont typeface="Arial" panose="020B0604020202020204" pitchFamily="34" charset="0"/>
              <a:buChar char="•"/>
            </a:pPr>
            <a:endParaRPr lang="en-US" i="1" dirty="0" smtClean="0"/>
          </a:p>
          <a:p>
            <a:pPr marL="0" indent="0">
              <a:buFont typeface="Arial" panose="020B0604020202020204" pitchFamily="34" charset="0"/>
              <a:buNone/>
            </a:pPr>
            <a:r>
              <a:rPr lang="en-US" i="1" dirty="0" smtClean="0"/>
              <a:t>Gray Un-Instrumented</a:t>
            </a:r>
          </a:p>
          <a:p>
            <a:pPr marL="171450" indent="-171450">
              <a:buFont typeface="Arial" panose="020B0604020202020204" pitchFamily="34" charset="0"/>
              <a:buChar char="•"/>
            </a:pPr>
            <a:r>
              <a:rPr lang="en-US" i="1" dirty="0" smtClean="0"/>
              <a:t>Activity that was not instrumented by </a:t>
            </a:r>
            <a:r>
              <a:rPr lang="en-US" i="1" dirty="0" err="1" smtClean="0"/>
              <a:t>DevTools</a:t>
            </a:r>
            <a:endParaRPr lang="en-US" i="1" dirty="0" smtClean="0"/>
          </a:p>
          <a:p>
            <a:pPr marL="171450" indent="-171450">
              <a:buFont typeface="Arial" panose="020B0604020202020204" pitchFamily="34" charset="0"/>
              <a:buChar char="•"/>
            </a:pPr>
            <a:endParaRPr lang="en-US" i="1" dirty="0" smtClean="0"/>
          </a:p>
          <a:p>
            <a:pPr marL="0" indent="0">
              <a:buFont typeface="Arial" panose="020B0604020202020204" pitchFamily="34" charset="0"/>
              <a:buNone/>
            </a:pPr>
            <a:r>
              <a:rPr lang="en-US" i="1" dirty="0" smtClean="0"/>
              <a:t>Transparent Idle</a:t>
            </a:r>
          </a:p>
          <a:p>
            <a:pPr marL="171450" indent="-171450">
              <a:buFont typeface="Arial" panose="020B0604020202020204" pitchFamily="34" charset="0"/>
              <a:buChar char="•"/>
            </a:pPr>
            <a:r>
              <a:rPr lang="en-US" i="1" dirty="0" smtClean="0"/>
              <a:t>Idle time between display refresh cycles</a:t>
            </a:r>
          </a:p>
          <a:p>
            <a:pPr marL="171450" indent="-171450">
              <a:buFont typeface="Arial" panose="020B0604020202020204" pitchFamily="34" charset="0"/>
              <a:buChar char="•"/>
            </a:pPr>
            <a:r>
              <a:rPr lang="en-US" i="1" dirty="0" smtClean="0"/>
              <a:t>Either the main JavaScript thread was busy doing other stuff </a:t>
            </a:r>
            <a:r>
              <a:rPr lang="en-US" i="1" dirty="0" err="1" smtClean="0"/>
              <a:t>DevTools</a:t>
            </a:r>
            <a:r>
              <a:rPr lang="en-US" i="1" dirty="0" smtClean="0"/>
              <a:t> doesn’t show</a:t>
            </a:r>
          </a:p>
          <a:p>
            <a:pPr marL="171450" indent="-171450">
              <a:buFont typeface="Arial" panose="020B0604020202020204" pitchFamily="34" charset="0"/>
              <a:buChar char="•"/>
            </a:pPr>
            <a:r>
              <a:rPr lang="en-US" i="1" dirty="0" smtClean="0"/>
              <a:t>or you were bottlenecked on your GPU</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1" dirty="0" smtClean="0"/>
              <a:t>For a smooth experience, you need</a:t>
            </a:r>
            <a:r>
              <a:rPr lang="en-US" b="0" i="1" baseline="0" dirty="0" smtClean="0"/>
              <a:t> to complete any given action in less than 16ms. You share that 16 </a:t>
            </a:r>
            <a:r>
              <a:rPr lang="en-US" b="0" i="1" baseline="0" dirty="0" err="1" smtClean="0"/>
              <a:t>ms</a:t>
            </a:r>
            <a:r>
              <a:rPr lang="en-US" b="0" i="1" baseline="0" dirty="0" smtClean="0"/>
              <a:t> with the browsers rendering engine</a:t>
            </a:r>
            <a:endParaRPr lang="en-US" b="0" i="1"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Timeline</a:t>
            </a:r>
            <a:r>
              <a:rPr lang="en-US" b="1" baseline="0" dirty="0" smtClean="0"/>
              <a:t> Demo</a:t>
            </a:r>
            <a:endParaRPr lang="en-US" b="1" dirty="0" smtClean="0"/>
          </a:p>
          <a:p>
            <a:pPr marL="171450" indent="-171450">
              <a:buFont typeface="Arial" panose="020B0604020202020204" pitchFamily="34" charset="0"/>
              <a:buChar char="•"/>
            </a:pPr>
            <a:r>
              <a:rPr lang="en-US" dirty="0" smtClean="0"/>
              <a:t>Record All Page</a:t>
            </a:r>
          </a:p>
          <a:p>
            <a:pPr marL="171450" indent="-171450">
              <a:buFont typeface="Arial" panose="020B0604020202020204" pitchFamily="34" charset="0"/>
              <a:buChar char="•"/>
            </a:pPr>
            <a:r>
              <a:rPr lang="en-US" dirty="0" smtClean="0"/>
              <a:t>Show</a:t>
            </a:r>
            <a:r>
              <a:rPr lang="en-US" baseline="0" dirty="0" smtClean="0"/>
              <a:t> Events</a:t>
            </a:r>
          </a:p>
          <a:p>
            <a:pPr marL="171450" indent="-171450">
              <a:buFont typeface="Arial" panose="020B0604020202020204" pitchFamily="34" charset="0"/>
              <a:buChar char="•"/>
            </a:pPr>
            <a:r>
              <a:rPr lang="en-US" baseline="0" dirty="0" smtClean="0"/>
              <a:t>Show Frames</a:t>
            </a:r>
          </a:p>
          <a:p>
            <a:pPr marL="171450" indent="-171450">
              <a:buFont typeface="Arial" panose="020B0604020202020204" pitchFamily="34" charset="0"/>
              <a:buChar char="•"/>
            </a:pPr>
            <a:r>
              <a:rPr lang="en-US" baseline="0" dirty="0" smtClean="0"/>
              <a:t>Zoom In on a Few Segments</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2966761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36822621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24887650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1" baseline="0" dirty="0" err="1" smtClean="0"/>
              <a:t>requestAnimationFrame</a:t>
            </a:r>
            <a:r>
              <a:rPr lang="en-US" i="1" baseline="0" dirty="0" smtClean="0"/>
              <a:t> </a:t>
            </a:r>
            <a:r>
              <a:rPr lang="en-US" i="1" baseline="0" dirty="0" smtClean="0"/>
              <a:t>also helps with layout thrashing which happens if you read after you write to the DOM because it forces recalculate styles followed by layout again</a:t>
            </a:r>
          </a:p>
          <a:p>
            <a:pPr marL="0" indent="0">
              <a:buFont typeface="Arial" panose="020B0604020202020204" pitchFamily="34" charset="0"/>
              <a:buNone/>
            </a:pPr>
            <a:r>
              <a:rPr lang="en-US" i="1" baseline="0" dirty="0" smtClean="0"/>
              <a:t>Tools like </a:t>
            </a:r>
            <a:r>
              <a:rPr lang="en-US" i="1" baseline="0" dirty="0" err="1" smtClean="0"/>
              <a:t>FastDOM</a:t>
            </a:r>
            <a:r>
              <a:rPr lang="en-US" i="1" baseline="0" dirty="0" smtClean="0"/>
              <a:t> leverage </a:t>
            </a:r>
            <a:r>
              <a:rPr lang="en-US" i="1" baseline="0" dirty="0" err="1" smtClean="0"/>
              <a:t>requestAnimationFrame</a:t>
            </a:r>
            <a:r>
              <a:rPr lang="en-US" i="1" baseline="0" dirty="0" smtClean="0"/>
              <a:t> to help avoid this.</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1035662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u="none" dirty="0" smtClean="0">
                <a:solidFill>
                  <a:schemeClr val="tx1"/>
                </a:solidFill>
              </a:rPr>
              <a:t>Okay,</a:t>
            </a:r>
            <a:r>
              <a:rPr lang="en-US" b="0" i="1" u="none" baseline="0" dirty="0" smtClean="0">
                <a:solidFill>
                  <a:schemeClr val="tx1"/>
                </a:solidFill>
              </a:rPr>
              <a:t> there. Finally it’s loaded and we’re ready to start this presentation. Sorry about that.</a:t>
            </a:r>
          </a:p>
          <a:p>
            <a:endParaRPr lang="en-US" b="0" i="1" u="none" baseline="0" dirty="0" smtClean="0">
              <a:solidFill>
                <a:schemeClr val="tx1"/>
              </a:solidFill>
            </a:endParaRPr>
          </a:p>
          <a:p>
            <a:r>
              <a:rPr lang="en-US" b="0" i="1" u="none" baseline="0" dirty="0" smtClean="0">
                <a:solidFill>
                  <a:schemeClr val="tx1"/>
                </a:solidFill>
              </a:rPr>
              <a:t>By the end of this hopefully you will all be able to earn your full stack merit badge as well.</a:t>
            </a:r>
            <a:endParaRPr lang="en-US" b="0" i="1" u="sng" dirty="0">
              <a:solidFill>
                <a:schemeClr val="accent1"/>
              </a:solidFill>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1463494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34468585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4481521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3357117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Screen rendering is</a:t>
            </a:r>
            <a:r>
              <a:rPr lang="en-US" baseline="0" dirty="0" smtClean="0"/>
              <a:t> part of USE IT as well</a:t>
            </a:r>
          </a:p>
          <a:p>
            <a:endParaRPr lang="en-US" baseline="0" dirty="0" smtClean="0"/>
          </a:p>
          <a:p>
            <a:r>
              <a:rPr lang="en-US" b="1" baseline="0" dirty="0" smtClean="0"/>
              <a:t>Paint Demo 1</a:t>
            </a:r>
          </a:p>
          <a:p>
            <a:pPr marL="171450" indent="-171450">
              <a:buFont typeface="Arial" panose="020B0604020202020204" pitchFamily="34" charset="0"/>
              <a:buChar char="•"/>
            </a:pPr>
            <a:r>
              <a:rPr lang="en-US" b="0" baseline="0" dirty="0" smtClean="0"/>
              <a:t>Enable “Show Paint Rectangles” &amp; Show composited layer boarders</a:t>
            </a:r>
          </a:p>
          <a:p>
            <a:pPr marL="171450" indent="-171450">
              <a:buFont typeface="Arial" panose="020B0604020202020204" pitchFamily="34" charset="0"/>
              <a:buChar char="•"/>
            </a:pPr>
            <a:r>
              <a:rPr lang="en-US" b="0" baseline="0" dirty="0" smtClean="0"/>
              <a:t>Scroll and show red boxes + blue boxes and explain the difference</a:t>
            </a:r>
          </a:p>
          <a:p>
            <a:pPr marL="171450" indent="-171450">
              <a:buFont typeface="Arial" panose="020B0604020202020204" pitchFamily="34" charset="0"/>
              <a:buChar char="•"/>
            </a:pPr>
            <a:r>
              <a:rPr lang="en-US" b="0" baseline="0" dirty="0" smtClean="0"/>
              <a:t>Add translate(0) to promote layer</a:t>
            </a:r>
          </a:p>
          <a:p>
            <a:pPr marL="171450" indent="-171450">
              <a:buFont typeface="Arial" panose="020B0604020202020204" pitchFamily="34" charset="0"/>
              <a:buChar char="•"/>
            </a:pPr>
            <a:r>
              <a:rPr lang="en-US" b="0" baseline="0" dirty="0" smtClean="0"/>
              <a:t>Record in chrome://tracing and show off layers there, stress how beta it is</a:t>
            </a:r>
            <a:endParaRPr lang="en-US" b="0" dirty="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Paint</a:t>
            </a:r>
            <a:r>
              <a:rPr lang="en-US" b="1" baseline="0" dirty="0" smtClean="0"/>
              <a:t> Demo 2</a:t>
            </a:r>
          </a:p>
          <a:p>
            <a:pPr marL="171450" indent="-171450">
              <a:buFont typeface="Arial" panose="020B0604020202020204" pitchFamily="34" charset="0"/>
              <a:buChar char="•"/>
            </a:pPr>
            <a:r>
              <a:rPr lang="en-US" b="0" baseline="0" dirty="0" smtClean="0"/>
              <a:t>Enable “Continuous page repainting” while “Show paint rectangles” is on</a:t>
            </a:r>
          </a:p>
          <a:p>
            <a:pPr marL="171450" indent="-171450">
              <a:buFont typeface="Arial" panose="020B0604020202020204" pitchFamily="34" charset="0"/>
              <a:buChar char="•"/>
            </a:pPr>
            <a:r>
              <a:rPr lang="en-US" b="0" baseline="0" dirty="0" smtClean="0"/>
              <a:t>See the whole page is red</a:t>
            </a:r>
          </a:p>
          <a:p>
            <a:pPr marL="171450" indent="-171450">
              <a:buFont typeface="Arial" panose="020B0604020202020204" pitchFamily="34" charset="0"/>
              <a:buChar char="•"/>
            </a:pPr>
            <a:r>
              <a:rPr lang="en-US" b="0" baseline="0" dirty="0" smtClean="0"/>
              <a:t>Turn off show rectangles</a:t>
            </a:r>
          </a:p>
          <a:p>
            <a:pPr marL="171450" indent="-171450">
              <a:buFont typeface="Arial" panose="020B0604020202020204" pitchFamily="34" charset="0"/>
              <a:buChar char="•"/>
            </a:pPr>
            <a:r>
              <a:rPr lang="en-US" b="0" baseline="0" dirty="0" smtClean="0"/>
              <a:t>Select a .mascot-card and start to toggle them on and off to see time drop</a:t>
            </a:r>
          </a:p>
          <a:p>
            <a:pPr marL="171450" indent="-171450">
              <a:buFont typeface="Arial" panose="020B0604020202020204" pitchFamily="34" charset="0"/>
              <a:buChar char="•"/>
            </a:pPr>
            <a:r>
              <a:rPr lang="en-US" b="0" baseline="0" dirty="0" smtClean="0"/>
              <a:t>Dig in and disable box-shadow and border-radius</a:t>
            </a:r>
            <a:endParaRPr lang="en-US" b="0" dirty="0"/>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13975929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Selector</a:t>
            </a:r>
            <a:r>
              <a:rPr lang="en-US" i="1" baseline="0" dirty="0" smtClean="0"/>
              <a:t> calculation falls within the purple Recalculate Style regions.</a:t>
            </a:r>
          </a:p>
          <a:p>
            <a:pPr marL="171450" indent="-171450">
              <a:buFont typeface="Arial" panose="020B0604020202020204" pitchFamily="34" charset="0"/>
              <a:buChar char="•"/>
            </a:pPr>
            <a:r>
              <a:rPr lang="en-US" i="1" baseline="0" dirty="0" smtClean="0"/>
              <a:t>There has been a lot of documentation about optimizing selectors and the Chrome Dev Tools used to have a CSS Selector profiler – but this is basically a solved problem now and the tooling has been removed. Adjusting the CSS Selectors at this point is seen as a super micro optimization.</a:t>
            </a:r>
          </a:p>
          <a:p>
            <a:pPr marL="171450" indent="-171450">
              <a:buFont typeface="Arial" panose="020B0604020202020204" pitchFamily="34" charset="0"/>
              <a:buChar char="•"/>
            </a:pPr>
            <a:endParaRPr lang="en-US" i="1" baseline="0" dirty="0" smtClean="0"/>
          </a:p>
          <a:p>
            <a:pPr marL="0" indent="0">
              <a:buFont typeface="Arial" panose="020B0604020202020204" pitchFamily="34" charset="0"/>
              <a:buNone/>
            </a:pPr>
            <a:r>
              <a:rPr lang="en-US" i="1" baseline="0" dirty="0" smtClean="0"/>
              <a:t>Some CSS properties effect purple Layout and some effect green Paints</a:t>
            </a:r>
          </a:p>
          <a:p>
            <a:pPr marL="171450" indent="-171450">
              <a:buFont typeface="Arial" panose="020B0604020202020204" pitchFamily="34" charset="0"/>
              <a:buChar char="•"/>
            </a:pPr>
            <a:r>
              <a:rPr lang="en-US" i="1" baseline="0" dirty="0" smtClean="0"/>
              <a:t>Basically any box model or positioning property will cause layout work</a:t>
            </a:r>
          </a:p>
          <a:p>
            <a:pPr marL="171450" indent="-171450">
              <a:buFont typeface="Arial" panose="020B0604020202020204" pitchFamily="34" charset="0"/>
              <a:buChar char="•"/>
            </a:pPr>
            <a:r>
              <a:rPr lang="en-US" i="1" baseline="0" dirty="0" smtClean="0"/>
              <a:t>Everything else is basically going to effect painting</a:t>
            </a:r>
          </a:p>
          <a:p>
            <a:pPr marL="171450" indent="-171450">
              <a:buFont typeface="Arial" panose="020B0604020202020204" pitchFamily="34" charset="0"/>
              <a:buChar char="•"/>
            </a:pPr>
            <a:r>
              <a:rPr lang="en-US" i="1" baseline="0" dirty="0" smtClean="0"/>
              <a:t>There are currently four properties that are GPU optimized, and only effect compositing – these are essentially “</a:t>
            </a:r>
            <a:r>
              <a:rPr lang="en-US" i="1" baseline="0" dirty="0" err="1" smtClean="0"/>
              <a:t>jank</a:t>
            </a:r>
            <a:r>
              <a:rPr lang="en-US" i="1" baseline="0" dirty="0" smtClean="0"/>
              <a:t> free” properties, so you should try to limit animations to these, and include:</a:t>
            </a:r>
          </a:p>
          <a:p>
            <a:pPr marL="628650" lvl="1" indent="-171450">
              <a:buFont typeface="Arial" panose="020B0604020202020204" pitchFamily="34" charset="0"/>
              <a:buChar char="•"/>
            </a:pPr>
            <a:r>
              <a:rPr lang="en-US" i="1" dirty="0" smtClean="0"/>
              <a:t>Scale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transform</a:t>
            </a:r>
            <a:r>
              <a:rPr lang="en-US" i="1" cap="none" dirty="0" smtClean="0">
                <a:solidFill>
                  <a:schemeClr val="accent3"/>
                </a:solidFill>
                <a:latin typeface="Consolas" panose="020B0609020204030204" pitchFamily="49" charset="0"/>
                <a:cs typeface="Consolas" panose="020B0609020204030204" pitchFamily="49" charset="0"/>
              </a:rPr>
              <a:t>: scale(x)</a:t>
            </a:r>
          </a:p>
          <a:p>
            <a:pPr marL="628650" lvl="1" indent="-171450">
              <a:buFont typeface="Arial" panose="020B0604020202020204" pitchFamily="34" charset="0"/>
              <a:buChar char="•"/>
            </a:pPr>
            <a:r>
              <a:rPr lang="en-US" i="1" dirty="0" smtClean="0"/>
              <a:t>Move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transform</a:t>
            </a:r>
            <a:r>
              <a:rPr lang="en-US" i="1" cap="none" dirty="0" smtClean="0">
                <a:solidFill>
                  <a:schemeClr val="accent3"/>
                </a:solidFill>
                <a:latin typeface="Consolas" panose="020B0609020204030204" pitchFamily="49" charset="0"/>
                <a:cs typeface="Consolas" panose="020B0609020204030204" pitchFamily="49" charset="0"/>
              </a:rPr>
              <a:t>: </a:t>
            </a:r>
            <a:r>
              <a:rPr lang="en-US" i="1" cap="none" dirty="0" err="1" smtClean="0">
                <a:solidFill>
                  <a:schemeClr val="accent3"/>
                </a:solidFill>
                <a:latin typeface="Consolas" panose="020B0609020204030204" pitchFamily="49" charset="0"/>
                <a:cs typeface="Consolas" panose="020B0609020204030204" pitchFamily="49" charset="0"/>
              </a:rPr>
              <a:t>translateX</a:t>
            </a:r>
            <a:r>
              <a:rPr lang="en-US" i="1" cap="none" dirty="0" smtClean="0">
                <a:solidFill>
                  <a:schemeClr val="accent3"/>
                </a:solidFill>
                <a:latin typeface="Consolas" panose="020B0609020204030204" pitchFamily="49" charset="0"/>
                <a:cs typeface="Consolas" panose="020B0609020204030204" pitchFamily="49" charset="0"/>
              </a:rPr>
              <a:t>(y)</a:t>
            </a:r>
          </a:p>
          <a:p>
            <a:pPr marL="628650" lvl="1" indent="-171450">
              <a:buFont typeface="Arial" panose="020B0604020202020204" pitchFamily="34" charset="0"/>
              <a:buChar char="•"/>
            </a:pPr>
            <a:r>
              <a:rPr lang="en-US" i="1" dirty="0" smtClean="0"/>
              <a:t>Rotate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transform</a:t>
            </a:r>
            <a:r>
              <a:rPr lang="en-US" i="1" cap="none" dirty="0" smtClean="0">
                <a:solidFill>
                  <a:schemeClr val="accent3"/>
                </a:solidFill>
                <a:latin typeface="Consolas" panose="020B0609020204030204" pitchFamily="49" charset="0"/>
                <a:cs typeface="Consolas" panose="020B0609020204030204" pitchFamily="49" charset="0"/>
              </a:rPr>
              <a:t>: rotate(z)</a:t>
            </a:r>
          </a:p>
          <a:p>
            <a:pPr marL="628650" lvl="1" indent="-171450">
              <a:buFont typeface="Arial" panose="020B0604020202020204" pitchFamily="34" charset="0"/>
              <a:buChar char="•"/>
            </a:pPr>
            <a:r>
              <a:rPr lang="en-US" i="1" cap="none" dirty="0" smtClean="0">
                <a:solidFill>
                  <a:schemeClr val="accent3"/>
                </a:solidFill>
                <a:latin typeface="Consolas" panose="020B0609020204030204" pitchFamily="49" charset="0"/>
                <a:cs typeface="Consolas" panose="020B0609020204030204" pitchFamily="49" charset="0"/>
              </a:rPr>
              <a:t>F</a:t>
            </a:r>
            <a:r>
              <a:rPr lang="en-US" i="1" dirty="0" smtClean="0"/>
              <a:t>ade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opacity</a:t>
            </a:r>
            <a:r>
              <a:rPr lang="en-US" i="1" cap="none" dirty="0" smtClean="0">
                <a:solidFill>
                  <a:schemeClr val="accent3"/>
                </a:solidFill>
                <a:latin typeface="Consolas" panose="020B0609020204030204" pitchFamily="49" charset="0"/>
                <a:cs typeface="Consolas" panose="020B0609020204030204" pitchFamily="49" charset="0"/>
              </a:rPr>
              <a:t>: 0…1</a:t>
            </a:r>
            <a:endParaRPr lang="en-US"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30855762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i="1"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i="1" dirty="0" smtClean="0"/>
          </a:p>
          <a:p>
            <a:r>
              <a:rPr lang="en-US" i="1" dirty="0" smtClean="0"/>
              <a:t>It’s important to understand that the biggest </a:t>
            </a:r>
            <a:r>
              <a:rPr lang="en-US" i="1" dirty="0" err="1" smtClean="0"/>
              <a:t>perf</a:t>
            </a:r>
            <a:r>
              <a:rPr lang="en-US" i="1" dirty="0" smtClean="0"/>
              <a:t> wins come the easiest. It</a:t>
            </a:r>
            <a:r>
              <a:rPr lang="en-US" i="1" baseline="0" dirty="0" smtClean="0"/>
              <a:t> gets more and more complex to continue to have large gains.</a:t>
            </a:r>
          </a:p>
          <a:p>
            <a:endParaRPr lang="en-US" i="1" baseline="0" dirty="0" smtClean="0"/>
          </a:p>
          <a:p>
            <a:r>
              <a:rPr lang="en-US" i="1" baseline="0" dirty="0" smtClean="0"/>
              <a:t>It’s easy to minify JS &amp; CSS. Harder to re-architect the application. More and more expertise it required to make the more difficult changes.</a:t>
            </a:r>
            <a:endParaRPr lang="en-US" i="1" dirty="0" smtClean="0"/>
          </a:p>
          <a:p>
            <a:endParaRPr lang="en-US" i="1" dirty="0" smtClean="0"/>
          </a:p>
          <a:p>
            <a:r>
              <a:rPr lang="en-US" i="1" dirty="0" smtClean="0"/>
              <a:t>As your performance campaigns</a:t>
            </a:r>
            <a:r>
              <a:rPr lang="en-US" i="1" baseline="0" dirty="0" smtClean="0"/>
              <a:t> continue, they become more and more about platform tuning (IIS &amp; SQL) &amp; architecture and require more specialized knowledge of the technologies or domain.</a:t>
            </a:r>
            <a:endParaRPr lang="en-US" i="1" dirty="0" smtClean="0"/>
          </a:p>
          <a:p>
            <a:endParaRPr lang="en-US" i="1" dirty="0" smtClean="0"/>
          </a:p>
          <a:p>
            <a:r>
              <a:rPr lang="en-US" i="1" dirty="0" smtClean="0"/>
              <a:t>Even</a:t>
            </a:r>
            <a:r>
              <a:rPr lang="en-US" i="1"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i="1" baseline="0" dirty="0" smtClean="0"/>
          </a:p>
          <a:p>
            <a:r>
              <a:rPr lang="en-US" i="1"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i="1" baseline="0" dirty="0" err="1" smtClean="0"/>
              <a:t>etc</a:t>
            </a:r>
            <a:r>
              <a:rPr lang="en-US" i="1" baseline="0" dirty="0" smtClean="0"/>
              <a:t>, etc.</a:t>
            </a:r>
          </a:p>
          <a:p>
            <a:endParaRPr lang="en-US" i="1" baseline="0" dirty="0" smtClean="0"/>
          </a:p>
          <a:p>
            <a:r>
              <a:rPr lang="en-US" i="1" baseline="0" dirty="0" smtClean="0"/>
              <a:t>Explain yield curve.</a:t>
            </a:r>
          </a:p>
          <a:p>
            <a:endParaRPr lang="en-US" i="1" dirty="0" smtClean="0"/>
          </a:p>
          <a:p>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There are 3 main time limits (which are determined by human perceptual abilities) to keep in mind when optimizing web and application performance.</a:t>
            </a:r>
            <a:r>
              <a:rPr lang="en-US" i="1" baseline="0" dirty="0" smtClean="0"/>
              <a:t> They were originally published in 1968, and re-confirmed by </a:t>
            </a:r>
            <a:r>
              <a:rPr lang="en-US" i="1" baseline="0" dirty="0" err="1" smtClean="0"/>
              <a:t>Jakob</a:t>
            </a:r>
            <a:r>
              <a:rPr lang="en-US" i="1" baseline="0" dirty="0" smtClean="0"/>
              <a:t> Nielsen again in 1993 and 2005.</a:t>
            </a:r>
          </a:p>
          <a:p>
            <a:endParaRPr lang="en-US" i="1" baseline="0" dirty="0" smtClean="0"/>
          </a:p>
          <a:p>
            <a:r>
              <a:rPr lang="en-US" b="1" i="1" dirty="0" smtClean="0"/>
              <a:t>0.1 second</a:t>
            </a:r>
            <a:r>
              <a:rPr lang="en-US" i="1" dirty="0" smtClean="0"/>
              <a:t> is about the limit for having the user feel that the system is reacting instantaneously, meaning that no special feedback is necessary except to display the result.</a:t>
            </a:r>
          </a:p>
          <a:p>
            <a:endParaRPr lang="en-US" i="1" dirty="0" smtClean="0"/>
          </a:p>
          <a:p>
            <a:r>
              <a:rPr lang="en-US" b="1" i="1" dirty="0" smtClean="0"/>
              <a:t>1.0 second</a:t>
            </a:r>
            <a:r>
              <a:rPr lang="en-US" i="1"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i="1" dirty="0" smtClean="0"/>
          </a:p>
          <a:p>
            <a:r>
              <a:rPr lang="en-US" b="1" i="1" dirty="0" smtClean="0"/>
              <a:t>10 seconds</a:t>
            </a:r>
            <a:r>
              <a:rPr lang="en-US" i="1"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i="1" dirty="0" smtClean="0"/>
          </a:p>
          <a:p>
            <a:r>
              <a:rPr lang="en-US" i="1" dirty="0" smtClean="0"/>
              <a:t>These numbers are upper bounds,</a:t>
            </a:r>
            <a:r>
              <a:rPr lang="en-US" i="1" baseline="0" dirty="0" smtClean="0"/>
              <a:t> not goals.</a:t>
            </a:r>
            <a:endParaRPr lang="en-US"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So the first question</a:t>
            </a:r>
            <a:r>
              <a:rPr lang="en-US" i="0" baseline="0" dirty="0" smtClean="0"/>
              <a:t> is, why are we even here? Why does </a:t>
            </a:r>
            <a:r>
              <a:rPr lang="en-US" i="1" baseline="0" dirty="0" smtClean="0"/>
              <a:t>hashtag </a:t>
            </a:r>
            <a:r>
              <a:rPr lang="en-US" i="1" baseline="0" dirty="0" err="1" smtClean="0"/>
              <a:t>perf</a:t>
            </a:r>
            <a:r>
              <a:rPr lang="en-US" i="1" baseline="0" dirty="0" smtClean="0"/>
              <a:t> matter? (No Jimmy Fallon fans in the audience?) </a:t>
            </a:r>
            <a:r>
              <a:rPr lang="en-US" i="0" baseline="0" dirty="0" smtClean="0"/>
              <a:t>BTW this is the hashtag that the community uses to discus these matters, I’m not just making this stuff up!</a:t>
            </a:r>
            <a:endParaRPr lang="en-US" i="0" dirty="0" smtClean="0"/>
          </a:p>
          <a:p>
            <a:endParaRPr lang="en-US" i="0" dirty="0" smtClean="0"/>
          </a:p>
          <a:p>
            <a:r>
              <a:rPr lang="en-US" i="0" dirty="0" smtClean="0"/>
              <a:t>So why? Because web performance is user experience. </a:t>
            </a:r>
          </a:p>
          <a:p>
            <a:endParaRPr lang="en-US" i="0" dirty="0" smtClean="0"/>
          </a:p>
          <a:p>
            <a:r>
              <a:rPr lang="en-US" i="0" dirty="0" smtClean="0"/>
              <a:t>Users have high expectations for pages to load quickly, and after three seconds, up to 40% of users will abandon a site. </a:t>
            </a:r>
          </a:p>
          <a:p>
            <a:endParaRPr lang="en-US" i="0" dirty="0" smtClean="0"/>
          </a:p>
          <a:p>
            <a:r>
              <a:rPr lang="en-US" i="0" dirty="0" smtClean="0"/>
              <a:t>Case study after case study confirms</a:t>
            </a:r>
            <a:r>
              <a:rPr lang="en-US" i="0" baseline="0" dirty="0" smtClean="0"/>
              <a:t> this:</a:t>
            </a:r>
            <a:endParaRPr lang="en-US" i="0" dirty="0" smtClean="0"/>
          </a:p>
          <a:p>
            <a:endParaRPr lang="en-US" i="0" dirty="0" smtClean="0"/>
          </a:p>
          <a:p>
            <a:r>
              <a:rPr lang="en-US" i="0" dirty="0" smtClean="0"/>
              <a:t>Amazon</a:t>
            </a:r>
            <a:r>
              <a:rPr lang="en-US" i="0" baseline="0" dirty="0" smtClean="0"/>
              <a:t> </a:t>
            </a:r>
            <a:r>
              <a:rPr lang="en-US" i="0" dirty="0" smtClean="0"/>
              <a:t>found that 100 milliseconds of additional page load time decreased sales by one percent</a:t>
            </a:r>
          </a:p>
          <a:p>
            <a:r>
              <a:rPr lang="en-US" i="0" dirty="0" smtClean="0"/>
              <a:t>Google</a:t>
            </a:r>
            <a:r>
              <a:rPr lang="en-US" i="0" baseline="0" dirty="0" smtClean="0"/>
              <a:t> </a:t>
            </a:r>
            <a:r>
              <a:rPr lang="en-US" i="0" dirty="0" smtClean="0"/>
              <a:t>lost 20% of revenue and traffic due to half a second increase in page load time</a:t>
            </a:r>
          </a:p>
          <a:p>
            <a:r>
              <a:rPr lang="en-US" i="0" dirty="0" smtClean="0"/>
              <a:t>On mobiles </a:t>
            </a:r>
            <a:r>
              <a:rPr lang="en-US" i="0" dirty="0" err="1" smtClean="0"/>
              <a:t>Etsy</a:t>
            </a:r>
            <a:r>
              <a:rPr lang="en-US" i="0" dirty="0" smtClean="0"/>
              <a:t> found an increased bounce rate by 12% with 160KB of additional images DoubleClick reduced it by 12% by removing one client-side redirect</a:t>
            </a:r>
          </a:p>
          <a:p>
            <a:endParaRPr lang="en-US" i="0" dirty="0" smtClean="0"/>
          </a:p>
          <a:p>
            <a:r>
              <a:rPr lang="en-US" i="0" dirty="0" smtClean="0"/>
              <a:t>In</a:t>
            </a:r>
            <a:r>
              <a:rPr lang="en-US" i="0" baseline="0" dirty="0" smtClean="0"/>
              <a:t> a</a:t>
            </a:r>
            <a:r>
              <a:rPr lang="en-US" i="0" dirty="0" smtClean="0"/>
              <a:t>ddition, page load time is factored into search engine results, bumping faster sites higher in the results list than slower sites.</a:t>
            </a:r>
          </a:p>
          <a:p>
            <a:endParaRPr lang="en-US" i="0" dirty="0" smtClean="0"/>
          </a:p>
          <a:p>
            <a:r>
              <a:rPr lang="en-US" i="0" dirty="0" smtClean="0"/>
              <a:t>The bottom line is that</a:t>
            </a:r>
            <a:r>
              <a:rPr lang="en-US" i="0" baseline="0" dirty="0" smtClean="0"/>
              <a:t> performance</a:t>
            </a:r>
            <a:r>
              <a:rPr lang="en-US" i="0" dirty="0" smtClean="0"/>
              <a:t> optimizations</a:t>
            </a:r>
            <a:r>
              <a:rPr lang="en-US" i="0" baseline="0" dirty="0" smtClean="0"/>
              <a:t> have </a:t>
            </a:r>
            <a:r>
              <a:rPr lang="en-US" i="0" dirty="0" smtClean="0"/>
              <a:t>wide sweeping effect on the experience for your users, your</a:t>
            </a:r>
            <a:r>
              <a:rPr lang="en-US" i="0" baseline="0" dirty="0" smtClean="0"/>
              <a:t> </a:t>
            </a:r>
            <a:r>
              <a:rPr lang="en-US" i="0" dirty="0" smtClean="0"/>
              <a:t>business model, your search engine rankings</a:t>
            </a:r>
            <a:r>
              <a:rPr lang="en-US" i="0" baseline="0" dirty="0" smtClean="0"/>
              <a:t> and even</a:t>
            </a:r>
            <a:r>
              <a:rPr lang="en-US" i="0" dirty="0" smtClean="0"/>
              <a:t> things like battery life on mobile devices.</a:t>
            </a:r>
          </a:p>
          <a:p>
            <a:endParaRPr lang="en-US" i="0" baseline="0" dirty="0" smtClean="0"/>
          </a:p>
          <a:p>
            <a:r>
              <a:rPr lang="en-US" i="0" baseline="0" dirty="0" smtClean="0"/>
              <a:t>Here’s the way I like to look at performance:</a:t>
            </a:r>
            <a:endParaRPr lang="en-US" i="0"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Expressing time ranges: Between X to Y</a:t>
            </a:r>
          </a:p>
          <a:p>
            <a:r>
              <a:rPr lang="en-US" i="1" dirty="0" smtClean="0"/>
              <a:t>Expressing upper limits: Less than X</a:t>
            </a:r>
          </a:p>
          <a:p>
            <a:r>
              <a:rPr lang="en-US" i="1" dirty="0" smtClean="0"/>
              <a:t>Expressing time remaining</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off webpagetest.org and Speed Index</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33</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34</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Most of you are probably familiar</a:t>
            </a:r>
            <a:r>
              <a:rPr lang="en-US" i="0" baseline="0" dirty="0" smtClean="0"/>
              <a:t> with Maslow’s hierarchy of needs (on the left). The gist is </a:t>
            </a:r>
            <a:r>
              <a:rPr lang="en-US" i="0" dirty="0" smtClean="0"/>
              <a:t>that </a:t>
            </a:r>
            <a:r>
              <a:rPr lang="en-US" i="0" dirty="0" smtClean="0"/>
              <a:t>humans have basic life needs that </a:t>
            </a:r>
            <a:r>
              <a:rPr lang="en-US" i="0" dirty="0" smtClean="0"/>
              <a:t>must </a:t>
            </a:r>
            <a:r>
              <a:rPr lang="en-US" i="0" dirty="0" smtClean="0"/>
              <a:t>be met before other, more advanced needs can be </a:t>
            </a:r>
            <a:r>
              <a:rPr lang="en-US" i="0" dirty="0" smtClean="0"/>
              <a:t>considered. You have to have physical safety before you’ll</a:t>
            </a:r>
            <a:r>
              <a:rPr lang="en-US" i="0" baseline="0" dirty="0" smtClean="0"/>
              <a:t> worry about your self esteem for example.</a:t>
            </a:r>
            <a:r>
              <a:rPr lang="en-US" i="0" dirty="0" smtClean="0"/>
              <a:t> </a:t>
            </a:r>
            <a:r>
              <a:rPr lang="en-US" i="0" dirty="0" smtClean="0"/>
              <a:t>Maslow’s theory states that humans</a:t>
            </a:r>
            <a:r>
              <a:rPr lang="en-US" i="0" baseline="0" dirty="0" smtClean="0"/>
              <a:t> flourish when the top tier of their needs are met.</a:t>
            </a:r>
            <a:endParaRPr lang="en-US" i="0" dirty="0" smtClean="0"/>
          </a:p>
          <a:p>
            <a:endParaRPr lang="en-US" i="0" dirty="0" smtClean="0"/>
          </a:p>
          <a:p>
            <a:r>
              <a:rPr lang="en-US" i="0" dirty="0" smtClean="0"/>
              <a:t>Aaron </a:t>
            </a:r>
            <a:r>
              <a:rPr lang="en-US" i="0" dirty="0" smtClean="0"/>
              <a:t>Walter, a very well respected member of the web development community (he’s the director of UX at </a:t>
            </a:r>
            <a:r>
              <a:rPr lang="en-US" i="0" dirty="0" err="1" smtClean="0"/>
              <a:t>mailChimp</a:t>
            </a:r>
            <a:r>
              <a:rPr lang="en-US" i="0" dirty="0" smtClean="0"/>
              <a:t>)</a:t>
            </a:r>
            <a:r>
              <a:rPr lang="en-US" i="0" baseline="0" dirty="0" smtClean="0"/>
              <a:t> </a:t>
            </a:r>
            <a:r>
              <a:rPr lang="en-US" i="0" baseline="0" dirty="0" smtClean="0"/>
              <a:t>suggests that users of software operate in a very similar hierarchy of needs, which I’ve slightly modified on the right.</a:t>
            </a:r>
          </a:p>
          <a:p>
            <a:pPr marL="228600" indent="-228600">
              <a:buFont typeface="+mj-lt"/>
              <a:buAutoNum type="arabicPeriod"/>
            </a:pPr>
            <a:r>
              <a:rPr lang="en-US" i="0" baseline="0" dirty="0" smtClean="0"/>
              <a:t>Software a user interacts with must first and foremost be functional – they must solve a problem.</a:t>
            </a:r>
          </a:p>
          <a:p>
            <a:pPr marL="228600" indent="-228600">
              <a:buFont typeface="+mj-lt"/>
              <a:buAutoNum type="arabicPeriod"/>
            </a:pPr>
            <a:r>
              <a:rPr lang="en-US" i="0" baseline="0" dirty="0" smtClean="0"/>
              <a:t>Next, they need to be reliable. We all remember the twitter fail whale and the pain that caused us.</a:t>
            </a:r>
          </a:p>
          <a:p>
            <a:pPr marL="228600" indent="-228600">
              <a:buFont typeface="+mj-lt"/>
              <a:buAutoNum type="arabicPeriod"/>
            </a:pPr>
            <a:r>
              <a:rPr lang="en-US" i="0" baseline="0" dirty="0" smtClean="0"/>
              <a:t>The interface then needs to be useable. Useable interfaces are easy to learn, easy to use and easy to remember.</a:t>
            </a:r>
          </a:p>
          <a:p>
            <a:pPr marL="228600" indent="-228600">
              <a:buFont typeface="+mj-lt"/>
              <a:buAutoNum type="arabicPeriod"/>
            </a:pPr>
            <a:r>
              <a:rPr lang="en-US" i="0" baseline="0" dirty="0" smtClean="0"/>
              <a:t>Once useable, they need to be “</a:t>
            </a:r>
            <a:r>
              <a:rPr lang="en-US" i="0" baseline="0" dirty="0" err="1" smtClean="0"/>
              <a:t>performant</a:t>
            </a:r>
            <a:r>
              <a:rPr lang="en-US" i="0" baseline="0" dirty="0" smtClean="0"/>
              <a:t>”, which is not really a </a:t>
            </a:r>
            <a:r>
              <a:rPr lang="en-US" i="0" baseline="0" dirty="0" smtClean="0"/>
              <a:t>word, but neither is </a:t>
            </a:r>
            <a:r>
              <a:rPr lang="en-US" i="0" baseline="0" dirty="0" err="1" smtClean="0"/>
              <a:t>ain’t</a:t>
            </a:r>
            <a:r>
              <a:rPr lang="en-US" i="0" baseline="0" dirty="0" smtClean="0"/>
              <a:t> and that </a:t>
            </a:r>
            <a:r>
              <a:rPr lang="en-US" i="0" baseline="0" dirty="0" err="1" smtClean="0"/>
              <a:t>ain’t</a:t>
            </a:r>
            <a:r>
              <a:rPr lang="en-US" i="0" baseline="0" dirty="0" smtClean="0"/>
              <a:t> stopping me. </a:t>
            </a:r>
            <a:r>
              <a:rPr lang="en-US" i="0" baseline="0" dirty="0" smtClean="0"/>
              <a:t>Once </a:t>
            </a:r>
            <a:r>
              <a:rPr lang="en-US" i="0" baseline="0" dirty="0" err="1" smtClean="0"/>
              <a:t>performant</a:t>
            </a:r>
            <a:r>
              <a:rPr lang="en-US" i="0" baseline="0" dirty="0" smtClean="0"/>
              <a:t> your users will deem your software as</a:t>
            </a:r>
          </a:p>
          <a:p>
            <a:pPr marL="228600" indent="-228600">
              <a:buFont typeface="+mj-lt"/>
              <a:buAutoNum type="arabicPeriod"/>
            </a:pPr>
            <a:r>
              <a:rPr lang="en-US" i="0" baseline="0" dirty="0" smtClean="0"/>
              <a:t>PLEASURABLE!</a:t>
            </a:r>
          </a:p>
          <a:p>
            <a:pPr marL="0" indent="0">
              <a:buFont typeface="+mj-lt"/>
              <a:buNone/>
            </a:pPr>
            <a:endParaRPr lang="en-US" i="0" baseline="0" dirty="0" smtClean="0"/>
          </a:p>
          <a:p>
            <a:pPr marL="0" indent="0">
              <a:buFont typeface="+mj-lt"/>
              <a:buNone/>
            </a:pPr>
            <a:r>
              <a:rPr lang="en-US" i="0" baseline="0" dirty="0" smtClean="0"/>
              <a:t>Of course we need to take care of the fundamental basics first (IE no premature optimization!), but if we don’t climb up the hierarchy we’ll never create an experience our users love.</a:t>
            </a:r>
          </a:p>
          <a:p>
            <a:pPr marL="0" indent="0">
              <a:buFont typeface="+mj-lt"/>
              <a:buNone/>
            </a:pPr>
            <a:endParaRPr lang="en-US" i="0" baseline="0" dirty="0" smtClean="0"/>
          </a:p>
          <a:p>
            <a:r>
              <a:rPr lang="en-US" i="0" dirty="0" smtClean="0"/>
              <a:t>So, most of us in the room probably buy into this, or at least the theory that fast is a feature.</a:t>
            </a:r>
            <a:r>
              <a:rPr lang="en-US" i="0" baseline="0" dirty="0" smtClean="0"/>
              <a:t> </a:t>
            </a:r>
          </a:p>
          <a:p>
            <a:endParaRPr lang="en-US" i="0" baseline="0" dirty="0" smtClean="0"/>
          </a:p>
          <a:p>
            <a:r>
              <a:rPr lang="en-US" i="0" baseline="0" dirty="0" smtClean="0"/>
              <a:t>I’ve tried to improve my application’s performance in the past – and to learn from others in the space, but I just basically feel like poor Peter Brenner learning to surf from a so called expert. You guys know what I’m talking about in the movie Forgetting Sarah Marshall.</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smtClean="0"/>
              <a:t>The conventional wisdom is to “do less” – but with managers and users looking for features, we’ve still got to do something – so let’s put together a plan off attack to make our stakeholders happy and our applications snappy.</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0" i="0" baseline="0" dirty="0" smtClean="0"/>
              <a:t>So here’s our plan of attack:</a:t>
            </a:r>
          </a:p>
          <a:p>
            <a:pPr marL="0" indent="0">
              <a:buFont typeface="Arial" pitchFamily="34" charset="0"/>
              <a:buNone/>
            </a:pPr>
            <a:endParaRPr lang="en-US" b="0" i="0" baseline="0" dirty="0" smtClean="0"/>
          </a:p>
          <a:p>
            <a:pPr marL="0" indent="0">
              <a:buFont typeface="Arial" pitchFamily="34" charset="0"/>
              <a:buNone/>
            </a:pPr>
            <a:r>
              <a:rPr lang="en-US" b="0" i="0" baseline="0" dirty="0" smtClean="0"/>
              <a:t>First we need to have Measurable Improvements.</a:t>
            </a:r>
          </a:p>
          <a:p>
            <a:pPr marL="0" indent="0">
              <a:buFont typeface="Arial" pitchFamily="34" charset="0"/>
              <a:buNone/>
            </a:pPr>
            <a:r>
              <a:rPr lang="en-US" b="0" i="0" baseline="0" dirty="0" smtClean="0"/>
              <a:t>This follows along with the age old adage to measure twice and cut once. We’ll be looking at lots of instruments to measure with in this session, but even if you don’t use the ones I show – use SOMETHING</a:t>
            </a:r>
          </a:p>
          <a:p>
            <a:pPr marL="171450" indent="-171450">
              <a:buFont typeface="Arial" pitchFamily="34" charset="0"/>
              <a:buChar char="•"/>
            </a:pPr>
            <a:endParaRPr lang="en-US" b="0" i="0" dirty="0" smtClean="0"/>
          </a:p>
          <a:p>
            <a:r>
              <a:rPr lang="en-US" b="0" i="0" dirty="0" smtClean="0"/>
              <a:t>Next</a:t>
            </a:r>
            <a:r>
              <a:rPr lang="en-US" b="0" i="0" baseline="0" dirty="0" smtClean="0"/>
              <a:t> you’ll want to make sure you have </a:t>
            </a:r>
            <a:r>
              <a:rPr lang="en-US" b="0" i="0" dirty="0" smtClean="0"/>
              <a:t>Platform Stability and </a:t>
            </a:r>
            <a:r>
              <a:rPr lang="en-US" b="0" i="0" baseline="0" dirty="0" smtClean="0"/>
              <a:t>Environment Neutrality</a:t>
            </a:r>
            <a:endParaRPr lang="en-US" b="0" i="0" dirty="0" smtClean="0"/>
          </a:p>
          <a:p>
            <a:pPr marL="0" indent="0">
              <a:buFont typeface="Arial" pitchFamily="34" charset="0"/>
              <a:buNone/>
            </a:pPr>
            <a:r>
              <a:rPr lang="en-US" b="0" i="0" dirty="0" smtClean="0"/>
              <a:t>Basically make sure you are doing apples at</a:t>
            </a:r>
            <a:r>
              <a:rPr lang="en-US" b="0" i="0" baseline="0" dirty="0" smtClean="0"/>
              <a:t> apples comparisons in your before and after measurements. Use the same machine, remove outside factors that could affect your measurements like </a:t>
            </a:r>
            <a:r>
              <a:rPr lang="en-US" b="0" i="0" baseline="0" dirty="0" err="1" smtClean="0"/>
              <a:t>cron</a:t>
            </a:r>
            <a:r>
              <a:rPr lang="en-US" b="0" i="0" baseline="0" dirty="0" smtClean="0"/>
              <a:t> jobs, primed caches or anti-virus software.</a:t>
            </a:r>
            <a:endParaRPr lang="en-US" b="0" i="0" dirty="0" smtClean="0"/>
          </a:p>
          <a:p>
            <a:pPr marL="0" indent="0">
              <a:buFont typeface="Arial" pitchFamily="34" charset="0"/>
              <a:buNone/>
            </a:pPr>
            <a:endParaRPr lang="en-US" b="0" i="0" dirty="0" smtClean="0"/>
          </a:p>
          <a:p>
            <a:pPr marL="0" indent="0">
              <a:buFont typeface="Arial" pitchFamily="34" charset="0"/>
              <a:buNone/>
            </a:pPr>
            <a:r>
              <a:rPr lang="en-US" b="0" i="0" dirty="0" smtClean="0"/>
              <a:t>Be sure you are doing the most good for the most people by staying Scenario Focused</a:t>
            </a:r>
          </a:p>
          <a:p>
            <a:pPr marL="0" indent="0">
              <a:buFont typeface="Arial" pitchFamily="34" charset="0"/>
              <a:buNone/>
            </a:pPr>
            <a:r>
              <a:rPr lang="en-US" b="0" i="0" dirty="0" smtClean="0"/>
              <a:t>You do</a:t>
            </a:r>
            <a:r>
              <a:rPr lang="en-US" b="0" i="0" baseline="0" dirty="0" smtClean="0"/>
              <a:t> </a:t>
            </a:r>
            <a:r>
              <a:rPr lang="en-US" b="0" i="0" baseline="0" dirty="0" smtClean="0"/>
              <a:t>not “improve the performance of your </a:t>
            </a:r>
            <a:r>
              <a:rPr lang="en-US" b="0" i="0" baseline="0" dirty="0" smtClean="0"/>
              <a:t>application”, instead </a:t>
            </a:r>
            <a:r>
              <a:rPr lang="en-US" b="0" i="0" baseline="0" dirty="0" smtClean="0"/>
              <a:t>profile </a:t>
            </a:r>
            <a:r>
              <a:rPr lang="en-US" b="0" i="0" baseline="0" dirty="0" smtClean="0"/>
              <a:t>scenarios/common click paths and try to make the most common ones faster.</a:t>
            </a:r>
            <a:endParaRPr lang="en-US" b="0" i="0" baseline="0" dirty="0" smtClean="0"/>
          </a:p>
          <a:p>
            <a:pPr marL="0" indent="0">
              <a:buFont typeface="Arial" pitchFamily="34" charset="0"/>
              <a:buNone/>
            </a:pPr>
            <a:endParaRPr lang="en-US" b="0" i="0" baseline="0" dirty="0" smtClean="0"/>
          </a:p>
          <a:p>
            <a:pPr marL="0" indent="0">
              <a:buFont typeface="Arial" pitchFamily="34" charset="0"/>
              <a:buNone/>
            </a:pPr>
            <a:r>
              <a:rPr lang="en-US" b="0" i="0" baseline="0" dirty="0" smtClean="0"/>
              <a:t>Make sure you Set Goals Before you do your Analysis</a:t>
            </a:r>
            <a:endParaRPr lang="en-US" b="0" i="0" baseline="0" dirty="0" smtClean="0"/>
          </a:p>
          <a:p>
            <a:pPr marL="171450" indent="-171450">
              <a:buFont typeface="Arial" pitchFamily="34" charset="0"/>
              <a:buChar char="•"/>
            </a:pPr>
            <a:r>
              <a:rPr lang="en-US" b="0" i="0"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r>
              <a:rPr lang="en-US" b="0" i="0" baseline="0" dirty="0" smtClean="0"/>
              <a:t>The </a:t>
            </a:r>
            <a:r>
              <a:rPr lang="en-US" b="0" i="0" baseline="0" dirty="0" err="1" smtClean="0"/>
              <a:t>Trello</a:t>
            </a:r>
            <a:r>
              <a:rPr lang="en-US" b="0" i="0" baseline="0" dirty="0" smtClean="0"/>
              <a:t> team recently set a goal to improve the rendering of their card board view by 10% every day for 5 days – there is a great blog post about how they did it</a:t>
            </a:r>
            <a:endParaRPr lang="en-US" b="0" i="0" dirty="0" smtClean="0"/>
          </a:p>
          <a:p>
            <a:endParaRPr lang="en-US" b="0" i="0" dirty="0" smtClean="0"/>
          </a:p>
          <a:p>
            <a:pPr marL="0" indent="0">
              <a:buFont typeface="Arial" pitchFamily="34" charset="0"/>
              <a:buNone/>
            </a:pPr>
            <a:r>
              <a:rPr lang="en-US" b="0" i="0" dirty="0" smtClean="0"/>
              <a:t>And finally, the most important rule</a:t>
            </a:r>
            <a:r>
              <a:rPr lang="en-US" b="0" i="0" baseline="0" dirty="0" smtClean="0"/>
              <a:t> in the attack plan is to work in the order of </a:t>
            </a:r>
            <a:r>
              <a:rPr lang="en-US" b="0" i="0" dirty="0" smtClean="0"/>
              <a:t>Descending </a:t>
            </a:r>
            <a:r>
              <a:rPr lang="en-US" b="0" i="0" dirty="0" smtClean="0"/>
              <a:t>Granularity </a:t>
            </a:r>
          </a:p>
          <a:p>
            <a:pPr marL="171450" indent="-171450">
              <a:buFont typeface="Arial" pitchFamily="34" charset="0"/>
              <a:buChar char="•"/>
            </a:pPr>
            <a:r>
              <a:rPr lang="en-US" b="0" i="0" dirty="0" smtClean="0"/>
              <a:t>Start with the biggest problems first and work your way to the smaller problems</a:t>
            </a:r>
            <a:r>
              <a:rPr lang="en-US" b="0" i="0" dirty="0" smtClean="0"/>
              <a:t>.</a:t>
            </a:r>
            <a:endParaRPr lang="en-US" b="0" i="0" dirty="0" smtClean="0"/>
          </a:p>
          <a:p>
            <a:endParaRPr lang="en-US" b="0" i="0" dirty="0" smtClean="0"/>
          </a:p>
          <a:p>
            <a:r>
              <a:rPr lang="en-US" b="0" i="0" dirty="0" smtClean="0"/>
              <a:t>In general, when dealing with the web, there are two steps. The</a:t>
            </a:r>
            <a:r>
              <a:rPr lang="en-US" b="0" i="0" baseline="0" dirty="0" smtClean="0"/>
              <a:t> user GETTING the app and the user USING the app. Getting the app is typically where </a:t>
            </a:r>
            <a:r>
              <a:rPr lang="en-US" b="0" i="0" dirty="0" smtClean="0"/>
              <a:t>the</a:t>
            </a:r>
            <a:r>
              <a:rPr lang="en-US" b="0" i="0" baseline="0" dirty="0" smtClean="0"/>
              <a:t> largest performance problems exists. As such it is where the most effort in documenting best practices has gone and where we’ll start our focus.</a:t>
            </a:r>
            <a:endParaRPr lang="en-US" b="0"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t>Introduce mascots of minor league baseball app</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r>
              <a:rPr lang="en-US" b="1"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Capture </a:t>
            </a:r>
            <a:r>
              <a:rPr lang="en-US" b="1" dirty="0" smtClean="0"/>
              <a:t>w/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Filters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Totals – load is red line, DOMContentLoaded is blue 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Size &amp; Content – size</a:t>
            </a:r>
            <a:r>
              <a:rPr lang="en-US" baseline="0" dirty="0" smtClean="0"/>
              <a:t> is what was transferred on the wire, content is size of actual useable asset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Time</a:t>
            </a:r>
            <a:r>
              <a:rPr lang="en-US" baseline="0" dirty="0" smtClean="0"/>
              <a:t> &amp; Latency – time is total time, latency is waiting time where we weren’t getting bytes. Also the more transparent part of the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a resource, show headers and preview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Show preserve log – make additional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Copy all as HAR, display in HAR Viewer, show page timeline and hide statistics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But how do I get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Audits &amp; </a:t>
            </a:r>
            <a:r>
              <a:rPr lang="en-US" b="1" dirty="0" err="1" smtClean="0"/>
              <a:t>PageSpeed</a:t>
            </a:r>
            <a:endParaRPr lang="en-US" b="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Reload Page and Audit on Load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Explain that I have</a:t>
            </a:r>
            <a:r>
              <a:rPr lang="en-US" b="0" baseline="0" dirty="0" smtClean="0"/>
              <a:t> an extension, others exist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Red should be fixed first, and so 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err="1" smtClean="0"/>
              <a:t>PageSpeed</a:t>
            </a:r>
            <a:r>
              <a:rPr lang="en-US" b="0" baseline="0" dirty="0" smtClean="0"/>
              <a:t> is another extension, that is similar to Audits, but has separate features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baseline="0" dirty="0" smtClean="0"/>
              <a:t>The first thing we can do to solve our performance issues is to “Do Less” (both items and bytes)</a:t>
            </a:r>
            <a:endParaRPr lang="en-US" b="0" i="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Combine/Minify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Change comments in _Layout and show</a:t>
            </a:r>
            <a:r>
              <a:rPr lang="en-US" b="0" baseline="0" dirty="0" smtClean="0"/>
              <a:t> </a:t>
            </a:r>
            <a:r>
              <a:rPr lang="en-US" b="0" baseline="0" dirty="0" err="1" smtClean="0"/>
              <a:t>BundleConfig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Compression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Change two values from false to true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changes to Size/Content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HTTP Caching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caching section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Toggle Disable Cache option in Chrome </a:t>
            </a:r>
            <a:r>
              <a:rPr lang="en-US" dirty="0" err="1" smtClean="0"/>
              <a:t>DevTools</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304’s appear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Demo cache headers at http://redbot.org/ with http://www.codepalousa.com/</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Re-Run Audits and </a:t>
            </a:r>
            <a:r>
              <a:rPr lang="en-US" b="1" dirty="0" err="1" smtClean="0"/>
              <a:t>PageSpeed</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Commit</a:t>
            </a:r>
            <a:r>
              <a:rPr lang="en-US" b="0" baseline="0" dirty="0" smtClean="0"/>
              <a:t> in </a:t>
            </a:r>
            <a:r>
              <a:rPr lang="en-US" b="0" baseline="0" dirty="0" err="1" smtClean="0"/>
              <a:t>Git</a:t>
            </a:r>
            <a:endParaRPr lang="en-US" b="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Sprite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Open Texas page and show off the HTTP count/size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Generate sprites for Texas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Rename .png.css file to .</a:t>
            </a:r>
            <a:r>
              <a:rPr lang="en-US" b="0" dirty="0" err="1" smtClean="0"/>
              <a:t>css</a:t>
            </a:r>
            <a:r>
              <a:rPr lang="en-US" b="0" dirty="0" smtClean="0"/>
              <a:t> to avoid bug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Update _layout &amp; League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Demo</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Image Optimization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 Sprite, and optimize with http://tinypng.com/</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a:t>
            </a:r>
            <a:r>
              <a:rPr lang="en-US" b="0" baseline="0" dirty="0" smtClean="0"/>
              <a:t> savings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err="1" smtClean="0"/>
              <a:t>DataUri</a:t>
            </a:r>
            <a:r>
              <a:rPr lang="en-US" b="1" baseline="0" dirty="0" smtClean="0"/>
              <a: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Show ball/H1 icon on homepage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Drop ball into </a:t>
            </a:r>
            <a:r>
              <a:rPr lang="en-US" sz="1200" kern="1200" dirty="0" smtClean="0">
                <a:solidFill>
                  <a:schemeClr val="tx1"/>
                </a:solidFill>
                <a:latin typeface="+mn-lt"/>
                <a:ea typeface="+mn-ea"/>
                <a:cs typeface="+mn-cs"/>
              </a:rPr>
              <a:t>http://dataurl.net/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Use Visual Studio to change the ball to a </a:t>
            </a:r>
            <a:r>
              <a:rPr lang="en-US" sz="1200" b="0" kern="1200" baseline="0" dirty="0" err="1" smtClean="0">
                <a:solidFill>
                  <a:schemeClr val="tx1"/>
                </a:solidFill>
                <a:latin typeface="+mn-lt"/>
                <a:ea typeface="+mn-ea"/>
                <a:cs typeface="+mn-cs"/>
              </a:rPr>
              <a:t>DataUri</a:t>
            </a:r>
            <a:r>
              <a:rPr lang="en-US" sz="1200" b="0" kern="1200" baseline="0" dirty="0" smtClean="0">
                <a:solidFill>
                  <a:schemeClr val="tx1"/>
                </a:solidFill>
                <a:latin typeface="+mn-lt"/>
                <a:ea typeface="+mn-ea"/>
                <a:cs typeface="+mn-cs"/>
              </a:rPr>
              <a:t> in screen.css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Reload to show asset missing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1"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DEMO</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dirty="0" smtClean="0"/>
              <a:t>People also delay the loading of images or video until there is some user interaction. The Resource Priorities spec</a:t>
            </a:r>
            <a:r>
              <a:rPr lang="en-US" i="1" baseline="0" dirty="0" smtClean="0"/>
              <a:t> is currently a working draft and partially supported in IE11.</a:t>
            </a:r>
            <a:endParaRPr lang="en-US" i="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DNS-</a:t>
            </a:r>
            <a:r>
              <a:rPr lang="en-US" i="1" dirty="0" err="1" smtClean="0"/>
              <a:t>prefetch</a:t>
            </a:r>
            <a:r>
              <a:rPr lang="en-US" i="1" baseline="0" dirty="0" smtClean="0"/>
              <a:t> works in all the newest versions of all browsers. This can save a few hundred milliseconds and is lite weight.</a:t>
            </a:r>
          </a:p>
          <a:p>
            <a:r>
              <a:rPr lang="en-US" i="1" baseline="0" dirty="0" smtClean="0"/>
              <a:t/>
            </a:r>
            <a:br>
              <a:rPr lang="en-US" i="1" baseline="0" dirty="0" smtClean="0"/>
            </a:br>
            <a:r>
              <a:rPr lang="en-US" i="1" baseline="0" dirty="0" err="1" smtClean="0"/>
              <a:t>Prefetch</a:t>
            </a:r>
            <a:r>
              <a:rPr lang="en-US" i="1" baseline="0" dirty="0" smtClean="0"/>
              <a:t> loads an asset – but is pointless if the asset isn’t cacheable!</a:t>
            </a:r>
          </a:p>
          <a:p>
            <a:endParaRPr lang="en-US" dirty="0" smtClean="0"/>
          </a:p>
          <a:p>
            <a:r>
              <a:rPr lang="en-US" i="1" dirty="0" err="1" smtClean="0"/>
              <a:t>Prerender</a:t>
            </a:r>
            <a:r>
              <a:rPr lang="en-US" i="1" baseline="0" dirty="0" smtClean="0"/>
              <a:t> is basically a hidden tab and gets swapped in when you navigate. It is expensive, so don’t do it without high certainty. </a:t>
            </a:r>
            <a:endParaRPr lang="en-US" i="1" dirty="0" smtClean="0"/>
          </a:p>
          <a:p>
            <a:endParaRPr lang="en-US" dirty="0" smtClean="0"/>
          </a:p>
          <a:p>
            <a:r>
              <a:rPr lang="en-US" b="1" dirty="0" smtClean="0"/>
              <a:t>DEMO</a:t>
            </a:r>
            <a:endParaRPr lang="en-US" dirty="0" smtClean="0"/>
          </a:p>
          <a:p>
            <a:pPr marL="171450" indent="-171450">
              <a:buFont typeface="Arial" panose="020B0604020202020204" pitchFamily="34" charset="0"/>
              <a:buChar char="•"/>
            </a:pPr>
            <a:endParaRPr lang="en-US" dirty="0" smtClean="0"/>
          </a:p>
          <a:p>
            <a:endParaRPr lang="en-US" dirty="0" smtClean="0"/>
          </a:p>
          <a:p>
            <a:r>
              <a:rPr lang="en-US" i="1" baseline="0" dirty="0" smtClean="0"/>
              <a:t>JS is executed but respects the </a:t>
            </a:r>
            <a:r>
              <a:rPr lang="en-US" i="1" baseline="0" dirty="0" err="1" smtClean="0"/>
              <a:t>pageVisiblity</a:t>
            </a:r>
            <a:r>
              <a:rPr lang="en-US" i="1" baseline="0" dirty="0" smtClean="0"/>
              <a:t> API. Don’t do this willy </a:t>
            </a:r>
            <a:r>
              <a:rPr lang="en-US" i="1" baseline="0" dirty="0" err="1" smtClean="0"/>
              <a:t>nilly</a:t>
            </a:r>
            <a:r>
              <a:rPr lang="en-US" i="1" baseline="0" dirty="0" smtClean="0"/>
              <a:t>. Chrome </a:t>
            </a:r>
            <a:r>
              <a:rPr lang="en-US" i="1" baseline="0" dirty="0" err="1" smtClean="0"/>
              <a:t>OmniBox</a:t>
            </a:r>
            <a:r>
              <a:rPr lang="en-US" i="1" baseline="0" dirty="0" smtClean="0"/>
              <a:t> uses this.</a:t>
            </a:r>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23211499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2/25/2014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2/25/2014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2/25/2014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2/25/2014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2/25/2014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2/25/2014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2/25/2014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calendar.perfplanet.com/2013/the-runtime-performance-checklist/"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8" Type="http://schemas.openxmlformats.org/officeDocument/2006/relationships/image" Target="../media/image11.jpg"/><Relationship Id="rId13" Type="http://schemas.openxmlformats.org/officeDocument/2006/relationships/hyperlink" Target="http://shop.oreilly.com/product/9780596802806.do" TargetMode="External"/><Relationship Id="rId18" Type="http://schemas.openxmlformats.org/officeDocument/2006/relationships/image" Target="../media/image16.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3.png"/><Relationship Id="rId17" Type="http://schemas.openxmlformats.org/officeDocument/2006/relationships/hyperlink" Target="http://www.html5rocks.com/" TargetMode="External"/><Relationship Id="rId2" Type="http://schemas.openxmlformats.org/officeDocument/2006/relationships/notesSlide" Target="../notesSlides/notesSlide32.xml"/><Relationship Id="rId16"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0.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2.png"/><Relationship Id="rId4" Type="http://schemas.openxmlformats.org/officeDocument/2006/relationships/image" Target="../media/image9.jpeg"/><Relationship Id="rId9" Type="http://schemas.openxmlformats.org/officeDocument/2006/relationships/hyperlink" Target="http://www.engineeringtime.com/" TargetMode="External"/><Relationship Id="rId14" Type="http://schemas.openxmlformats.org/officeDocument/2006/relationships/image" Target="../media/image14.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p>
        </p:txBody>
      </p:sp>
    </p:spTree>
    <p:extLst>
      <p:ext uri="{BB962C8B-B14F-4D97-AF65-F5344CB8AC3E}">
        <p14:creationId xmlns:p14="http://schemas.microsoft.com/office/powerpoint/2010/main" val="15878949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dirty="0"/>
          </a:p>
        </p:txBody>
      </p:sp>
      <p:sp>
        <p:nvSpPr>
          <p:cNvPr id="3" name="Content Placeholder 2"/>
          <p:cNvSpPr>
            <a:spLocks noGrp="1"/>
          </p:cNvSpPr>
          <p:nvPr>
            <p:ph sz="quarter" idx="13"/>
          </p:nvPr>
        </p:nvSpPr>
        <p:spPr/>
        <p:txBody>
          <a:bodyPr numCol="2">
            <a:normAutofit/>
          </a:bodyPr>
          <a:lstStyle/>
          <a:p>
            <a:pPr marL="0" indent="0">
              <a:buNone/>
            </a:pPr>
            <a:r>
              <a:rPr lang="en-US" dirty="0" smtClean="0"/>
              <a:t>Scope Management</a:t>
            </a:r>
          </a:p>
          <a:p>
            <a:pPr lvl="1"/>
            <a:r>
              <a:rPr lang="en-US" dirty="0" smtClean="0">
                <a:solidFill>
                  <a:schemeClr val="bg2">
                    <a:lumMod val="50000"/>
                  </a:schemeClr>
                </a:solidFill>
              </a:rPr>
              <a:t>Favor local </a:t>
            </a:r>
            <a:r>
              <a:rPr lang="en-US" dirty="0" err="1" smtClean="0">
                <a:solidFill>
                  <a:schemeClr val="bg2">
                    <a:lumMod val="50000"/>
                  </a:schemeClr>
                </a:solidFill>
              </a:rPr>
              <a:t>Var’s</a:t>
            </a:r>
            <a:endParaRPr lang="en-US" dirty="0" smtClean="0">
              <a:solidFill>
                <a:schemeClr val="bg2">
                  <a:lumMod val="50000"/>
                </a:schemeClr>
              </a:solidFill>
            </a:endParaRPr>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with()</a:t>
            </a:r>
            <a:r>
              <a:rPr lang="en-US" dirty="0" smtClean="0">
                <a:solidFill>
                  <a:schemeClr val="bg2">
                    <a:lumMod val="50000"/>
                  </a:schemeClr>
                </a:solidFill>
              </a:rPr>
              <a:t> Statement</a:t>
            </a:r>
          </a:p>
          <a:p>
            <a:pPr lvl="1"/>
            <a:r>
              <a:rPr lang="en-US" dirty="0" smtClean="0">
                <a:solidFill>
                  <a:schemeClr val="bg2">
                    <a:lumMod val="50000"/>
                  </a:schemeClr>
                </a:solidFill>
              </a:rPr>
              <a:t>Careful w/ Closures</a:t>
            </a:r>
          </a:p>
          <a:p>
            <a:pPr lvl="1"/>
            <a:endParaRPr lang="en-US" dirty="0">
              <a:solidFill>
                <a:schemeClr val="bg2">
                  <a:lumMod val="50000"/>
                </a:schemeClr>
              </a:solidFill>
            </a:endParaRPr>
          </a:p>
          <a:p>
            <a:pPr marL="0" indent="0">
              <a:buNone/>
            </a:pPr>
            <a:r>
              <a:rPr lang="en-US" dirty="0" smtClean="0"/>
              <a:t>Looping</a:t>
            </a:r>
            <a:endParaRPr lang="en-US" dirty="0"/>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for…in</a:t>
            </a:r>
            <a:r>
              <a:rPr lang="en-US" dirty="0" smtClean="0">
                <a:solidFill>
                  <a:schemeClr val="bg2">
                    <a:lumMod val="50000"/>
                  </a:schemeClr>
                </a:solidFill>
              </a:rPr>
              <a:t> Loops</a:t>
            </a:r>
          </a:p>
          <a:p>
            <a:pPr lvl="1"/>
            <a:endParaRPr lang="en-US" dirty="0" smtClean="0">
              <a:solidFill>
                <a:schemeClr val="bg2">
                  <a:lumMod val="50000"/>
                </a:schemeClr>
              </a:solidFill>
            </a:endParaRPr>
          </a:p>
          <a:p>
            <a:pPr marL="0" indent="0">
              <a:buNone/>
            </a:pPr>
            <a:r>
              <a:rPr lang="en-US" sz="4000" u="sng" dirty="0" smtClean="0">
                <a:uFill>
                  <a:solidFill>
                    <a:schemeClr val="accent1"/>
                  </a:solidFill>
                </a:uFill>
              </a:rPr>
              <a:t>AVOID DOM!</a:t>
            </a:r>
          </a:p>
          <a:p>
            <a:pPr marL="742950" lvl="2" indent="-285750">
              <a:spcBef>
                <a:spcPts val="1000"/>
              </a:spcBef>
            </a:pPr>
            <a:r>
              <a:rPr lang="en-US" sz="1800" dirty="0" smtClean="0">
                <a:solidFill>
                  <a:schemeClr val="bg2">
                    <a:lumMod val="50000"/>
                  </a:schemeClr>
                </a:solidFill>
              </a:rPr>
              <a:t>Let’s Dig Into This One…</a:t>
            </a:r>
            <a:endParaRPr lang="en-US" sz="1800" dirty="0">
              <a:solidFill>
                <a:schemeClr val="bg2">
                  <a:lumMod val="50000"/>
                </a:schemeClr>
              </a:solidFill>
            </a:endParaRPr>
          </a:p>
          <a:p>
            <a:pPr marL="0" indent="0">
              <a:buNone/>
            </a:pPr>
            <a:endParaRPr lang="en-US" sz="4800" u="sng" dirty="0">
              <a:uFill>
                <a:solidFill>
                  <a:schemeClr val="accent1"/>
                </a:solidFill>
              </a:u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96417"/>
            <a:ext cx="10394707" cy="4471375"/>
          </a:xfrm>
        </p:spPr>
        <p:txBody>
          <a:bodyPr>
            <a:noAutofit/>
          </a:bodyPr>
          <a:lstStyle/>
          <a:p>
            <a:pPr marL="0" indent="0">
              <a:buNone/>
            </a:pPr>
            <a:r>
              <a:rPr lang="en-US" sz="4000" dirty="0">
                <a:solidFill>
                  <a:srgbClr val="00B0F0"/>
                </a:solidFill>
                <a:cs typeface="Segoe UI Light" panose="020B0502040204020203" pitchFamily="34" charset="0"/>
              </a:rPr>
              <a:t>■</a:t>
            </a:r>
            <a:r>
              <a:rPr lang="en-US" sz="4000" dirty="0">
                <a:cs typeface="Segoe UI Light" panose="020B0502040204020203" pitchFamily="34" charset="0"/>
              </a:rPr>
              <a:t> Network </a:t>
            </a:r>
            <a:r>
              <a:rPr lang="en-US" sz="4000" dirty="0" smtClean="0">
                <a:cs typeface="Segoe UI Light" panose="020B0502040204020203" pitchFamily="34" charset="0"/>
              </a:rPr>
              <a:t>Activity</a:t>
            </a:r>
          </a:p>
          <a:p>
            <a:pPr marL="0" indent="0">
              <a:buNone/>
            </a:pPr>
            <a:r>
              <a:rPr lang="en-US" sz="4000" dirty="0">
                <a:solidFill>
                  <a:srgbClr val="FFC000"/>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JavaScript</a:t>
            </a:r>
          </a:p>
          <a:p>
            <a:pPr marL="0" indent="0">
              <a:buNone/>
            </a:pPr>
            <a:r>
              <a:rPr lang="en-US" sz="4000" dirty="0">
                <a:solidFill>
                  <a:schemeClr val="accent5"/>
                </a:solidFill>
                <a:cs typeface="Segoe UI Light" panose="020B0502040204020203" pitchFamily="34" charset="0"/>
              </a:rPr>
              <a:t>■</a:t>
            </a:r>
            <a:r>
              <a:rPr lang="en-US" sz="4000" dirty="0">
                <a:cs typeface="Segoe UI Light" panose="020B0502040204020203" pitchFamily="34" charset="0"/>
              </a:rPr>
              <a:t> Recalculate Style &amp; </a:t>
            </a:r>
            <a:r>
              <a:rPr lang="en-US" sz="4000" dirty="0" smtClean="0">
                <a:cs typeface="Segoe UI Light" panose="020B0502040204020203" pitchFamily="34" charset="0"/>
              </a:rPr>
              <a:t>Layout</a:t>
            </a:r>
          </a:p>
          <a:p>
            <a:pPr marL="0" indent="0">
              <a:buNone/>
            </a:pPr>
            <a:r>
              <a:rPr lang="en-US" sz="4000" dirty="0">
                <a:solidFill>
                  <a:srgbClr val="92D050"/>
                </a:solidFill>
                <a:cs typeface="Segoe UI Light" panose="020B0502040204020203" pitchFamily="34" charset="0"/>
              </a:rPr>
              <a:t>■</a:t>
            </a:r>
            <a:r>
              <a:rPr lang="en-US" sz="4000" dirty="0">
                <a:cs typeface="Segoe UI Light" panose="020B0502040204020203" pitchFamily="34" charset="0"/>
              </a:rPr>
              <a:t> Paint Setup, Paint &amp; Composite </a:t>
            </a:r>
            <a:r>
              <a:rPr lang="en-US" sz="4000" dirty="0" smtClean="0">
                <a:cs typeface="Segoe UI Light" panose="020B0502040204020203" pitchFamily="34" charset="0"/>
              </a:rPr>
              <a:t>Layers</a:t>
            </a:r>
          </a:p>
          <a:p>
            <a:pPr marL="0" indent="0">
              <a:buNone/>
            </a:pPr>
            <a:r>
              <a:rPr lang="en-US" sz="4000" dirty="0">
                <a:solidFill>
                  <a:schemeClr val="bg2"/>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Un-instrumented Activity</a:t>
            </a:r>
          </a:p>
          <a:p>
            <a:pPr marL="0" indent="0">
              <a:buNone/>
            </a:pPr>
            <a:r>
              <a:rPr lang="en-US" sz="4000" dirty="0" smtClean="0">
                <a:solidFill>
                  <a:schemeClr val="bg2"/>
                </a:solidFill>
                <a:cs typeface="Segoe UI Light" panose="020B0502040204020203" pitchFamily="34" charset="0"/>
              </a:rPr>
              <a:t>      </a:t>
            </a:r>
            <a:r>
              <a:rPr lang="en-US" sz="4000" dirty="0" smtClean="0">
                <a:cs typeface="Segoe UI Light" panose="020B0502040204020203" pitchFamily="34" charset="0"/>
              </a:rPr>
              <a:t>idle Time</a:t>
            </a:r>
            <a:endParaRPr lang="en-US" sz="4000" dirty="0">
              <a:cs typeface="Segoe UI Light" panose="020B0502040204020203" pitchFamily="34"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15" name="TextBox 14"/>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http://bit.ly/howBrowsersWork</a:t>
            </a:r>
          </a:p>
        </p:txBody>
      </p:sp>
      <p:sp>
        <p:nvSpPr>
          <p:cNvPr id="2" name="Rectangle 1"/>
          <p:cNvSpPr/>
          <p:nvPr/>
        </p:nvSpPr>
        <p:spPr>
          <a:xfrm>
            <a:off x="823439" y="4799046"/>
            <a:ext cx="329797" cy="33456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 Rate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Hz = ~16 </a:t>
            </a:r>
            <a:r>
              <a:rPr lang="en-US" sz="4400" dirty="0" err="1" smtClean="0"/>
              <a:t>ms</a:t>
            </a:r>
            <a:endParaRPr lang="en-US" dirty="0"/>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39076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6" name="TextBox 1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93272125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70433413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5" name="TextBox 3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93533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293208">
            <a:off x="877343" y="1270308"/>
            <a:ext cx="2414264" cy="2399176"/>
          </a:xfrm>
          <a:prstGeom prst="rect">
            <a:avLst/>
          </a:prstGeom>
        </p:spPr>
      </p:pic>
    </p:spTree>
    <p:extLst>
      <p:ext uri="{BB962C8B-B14F-4D97-AF65-F5344CB8AC3E}">
        <p14:creationId xmlns:p14="http://schemas.microsoft.com/office/powerpoint/2010/main" val="13684151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Request Animation Frame</a:t>
            </a:r>
            <a:endParaRPr lang="en-US" dirty="0"/>
          </a:p>
        </p:txBody>
      </p:sp>
      <p:sp>
        <p:nvSpPr>
          <p:cNvPr id="3" name="Content Placeholder 2"/>
          <p:cNvSpPr>
            <a:spLocks noGrp="1"/>
          </p:cNvSpPr>
          <p:nvPr>
            <p:ph sz="quarter" idx="13"/>
          </p:nvPr>
        </p:nvSpPr>
        <p:spPr>
          <a:xfrm>
            <a:off x="685800" y="1837766"/>
            <a:ext cx="10394707" cy="3536820"/>
          </a:xfrm>
        </p:spPr>
        <p:txBody>
          <a:bodyPr numCol="1">
            <a:normAutofit fontScale="70000" lnSpcReduction="20000"/>
          </a:bodyPr>
          <a:lstStyle/>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function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onScroll</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evt</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lastScrollY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window.scrollY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Store the scroll value for later.</a:t>
            </a:r>
          </a:p>
          <a:p>
            <a:pPr marL="0" indent="0">
              <a:buNone/>
            </a:pP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    if</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4"/>
                </a:solidFill>
                <a:latin typeface="Consolas" panose="020B0609020204030204" pitchFamily="49" charset="0"/>
                <a:cs typeface="Consolas" panose="020B0609020204030204" pitchFamily="49" charset="0"/>
              </a:rPr>
              <a:t>return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Prevent multiple </a:t>
            </a:r>
            <a:r>
              <a:rPr lang="en-US" sz="2400" b="1" cap="none" dirty="0" err="1">
                <a:solidFill>
                  <a:schemeClr val="accent3"/>
                </a:solidFill>
                <a:latin typeface="Consolas" panose="020B0609020204030204" pitchFamily="49" charset="0"/>
                <a:cs typeface="Consolas" panose="020B0609020204030204" pitchFamily="49" charset="0"/>
              </a:rPr>
              <a:t>rAF</a:t>
            </a:r>
            <a:r>
              <a:rPr lang="en-US" sz="2400" b="1" cap="none" dirty="0">
                <a:solidFill>
                  <a:schemeClr val="accent3"/>
                </a:solidFill>
                <a:latin typeface="Consolas" panose="020B0609020204030204" pitchFamily="49" charset="0"/>
                <a:cs typeface="Consolas" panose="020B0609020204030204" pitchFamily="49" charset="0"/>
              </a:rPr>
              <a:t> callbacks.</a:t>
            </a:r>
          </a:p>
          <a:p>
            <a:pPr marL="0" indent="0">
              <a:buNone/>
            </a:pPr>
            <a:endParaRPr lang="en-US" sz="2400"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a:solidFill>
                  <a:schemeClr val="accent4"/>
                </a:solidFill>
                <a:latin typeface="Consolas" panose="020B0609020204030204" pitchFamily="49" charset="0"/>
                <a:cs typeface="Consolas" panose="020B0609020204030204" pitchFamily="49" charset="0"/>
              </a:rPr>
              <a:t>true</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requestAnimationFrame</a:t>
            </a:r>
            <a:r>
              <a:rPr lang="en-US" sz="2400" b="1" cap="none" dirty="0" smtClean="0">
                <a:solidFill>
                  <a:schemeClr val="accent6"/>
                </a:solidFill>
                <a:latin typeface="Consolas" panose="020B0609020204030204" pitchFamily="49" charset="0"/>
                <a:cs typeface="Consolas" panose="020B0609020204030204" pitchFamily="49" charset="0"/>
              </a:rPr>
              <a:t>(</a:t>
            </a:r>
            <a:r>
              <a:rPr lang="en-US" sz="2400" b="1" cap="none" dirty="0" err="1" smtClean="0">
                <a:solidFill>
                  <a:schemeClr val="accent6"/>
                </a:solidFill>
                <a:latin typeface="Consolas" panose="020B0609020204030204" pitchFamily="49" charset="0"/>
                <a:cs typeface="Consolas" panose="020B0609020204030204" pitchFamily="49" charset="0"/>
              </a:rPr>
              <a:t>updateLeagueBadge</a:t>
            </a: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8468456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lnSpcReduction="10000"/>
          </a:bodyPr>
          <a:lstStyle/>
          <a:p>
            <a:pPr marL="0" indent="0">
              <a:buNone/>
            </a:pPr>
            <a:endParaRPr lang="en-US" sz="2400" b="1" cap="none" dirty="0" smtClean="0">
              <a:solidFill>
                <a:schemeClr val="accent4"/>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4"/>
                </a:solidFill>
                <a:latin typeface="Consolas" panose="020B0609020204030204" pitchFamily="49" charset="0"/>
                <a:cs typeface="Consolas" panose="020B0609020204030204" pitchFamily="49" charset="0"/>
              </a:rPr>
              <a:t>var</a:t>
            </a:r>
            <a:r>
              <a:rPr lang="en-US" sz="2400" b="1" cap="none" dirty="0" smtClean="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width = </a:t>
            </a:r>
            <a:r>
              <a:rPr lang="en-US" sz="2400" b="1" cap="none" dirty="0" err="1" smtClean="0">
                <a:solidFill>
                  <a:schemeClr val="accent6"/>
                </a:solidFill>
                <a:latin typeface="Consolas" panose="020B0609020204030204" pitchFamily="49" charset="0"/>
                <a:cs typeface="Consolas" panose="020B0609020204030204" pitchFamily="49" charset="0"/>
              </a:rPr>
              <a:t>div.offsetWidth</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para.style.left</a:t>
            </a:r>
            <a:r>
              <a:rPr lang="en-US" sz="2400" b="1" cap="none" dirty="0">
                <a:solidFill>
                  <a:schemeClr val="accent6"/>
                </a:solidFill>
                <a:latin typeface="Consolas" panose="020B0609020204030204" pitchFamily="49" charset="0"/>
                <a:cs typeface="Consolas" panose="020B0609020204030204" pitchFamily="49" charset="0"/>
              </a:rPr>
              <a:t> =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629304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a:bodyPr>
          <a:lstStyle/>
          <a:p>
            <a:pPr marL="0" indent="0">
              <a:buNone/>
            </a:pP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width = </a:t>
            </a:r>
            <a:r>
              <a:rPr lang="en-US" sz="2400" b="1" cap="none" dirty="0" err="1">
                <a:solidFill>
                  <a:schemeClr val="accent6"/>
                </a:solidFill>
                <a:latin typeface="Consolas" panose="020B0609020204030204" pitchFamily="49" charset="0"/>
                <a:cs typeface="Consolas" panose="020B0609020204030204" pitchFamily="49" charset="0"/>
              </a:rPr>
              <a:t>div.offsetWidth</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para.style.left</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44080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Layer Promotion</a:t>
            </a:r>
            <a:endParaRPr lang="en-US" dirty="0"/>
          </a:p>
        </p:txBody>
      </p:sp>
      <p:sp>
        <p:nvSpPr>
          <p:cNvPr id="3" name="Content Placeholder 2"/>
          <p:cNvSpPr>
            <a:spLocks noGrp="1"/>
          </p:cNvSpPr>
          <p:nvPr>
            <p:ph sz="quarter" idx="13"/>
          </p:nvPr>
        </p:nvSpPr>
        <p:spPr>
          <a:xfrm>
            <a:off x="685800" y="2063396"/>
            <a:ext cx="10793719" cy="3311189"/>
          </a:xfrm>
        </p:spPr>
        <p:txBody>
          <a:bodyPr numCol="2">
            <a:normAutofit/>
          </a:bodyPr>
          <a:lstStyle/>
          <a:p>
            <a:r>
              <a:rPr lang="en-US" b="1" cap="none" dirty="0">
                <a:latin typeface="Consolas" panose="020B0609020204030204" pitchFamily="49" charset="0"/>
                <a:cs typeface="Consolas" panose="020B0609020204030204" pitchFamily="49" charset="0"/>
              </a:rPr>
              <a:t>-</a:t>
            </a:r>
            <a:r>
              <a:rPr lang="en-US" b="1" cap="none" dirty="0" err="1" smtClean="0">
                <a:latin typeface="Consolas" panose="020B0609020204030204" pitchFamily="49" charset="0"/>
                <a:cs typeface="Consolas" panose="020B0609020204030204" pitchFamily="49" charset="0"/>
              </a:rPr>
              <a:t>webkit-transform:translateZ</a:t>
            </a:r>
            <a:r>
              <a:rPr lang="en-US" b="1" cap="none" dirty="0" smtClean="0">
                <a:latin typeface="Consolas" panose="020B0609020204030204" pitchFamily="49" charset="0"/>
                <a:cs typeface="Consolas" panose="020B0609020204030204" pitchFamily="49" charset="0"/>
              </a:rPr>
              <a:t>(0);</a:t>
            </a:r>
            <a:endParaRPr lang="en-US" b="1" cap="none" dirty="0">
              <a:latin typeface="Consolas" panose="020B0609020204030204" pitchFamily="49" charset="0"/>
              <a:cs typeface="Consolas" panose="020B0609020204030204" pitchFamily="49" charset="0"/>
            </a:endParaRP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video&gt;</a:t>
            </a:r>
            <a:r>
              <a:rPr lang="en-US" dirty="0"/>
              <a:t> element</a:t>
            </a: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canvas&gt;</a:t>
            </a:r>
            <a:r>
              <a:rPr lang="en-US" dirty="0"/>
              <a:t> element</a:t>
            </a:r>
          </a:p>
          <a:p>
            <a:r>
              <a:rPr lang="en-US" dirty="0"/>
              <a:t>Composited </a:t>
            </a:r>
            <a:r>
              <a:rPr lang="en-US" dirty="0" smtClean="0"/>
              <a:t>plugins</a:t>
            </a:r>
            <a:endParaRPr lang="en-US" dirty="0"/>
          </a:p>
          <a:p>
            <a:r>
              <a:rPr lang="en-US" dirty="0"/>
              <a:t>CSS opacity animation</a:t>
            </a:r>
          </a:p>
          <a:p>
            <a:r>
              <a:rPr lang="en-US" dirty="0"/>
              <a:t>Animated </a:t>
            </a:r>
            <a:r>
              <a:rPr lang="en-US" dirty="0" err="1"/>
              <a:t>webkit</a:t>
            </a:r>
            <a:r>
              <a:rPr lang="en-US" dirty="0"/>
              <a:t> transform</a:t>
            </a:r>
          </a:p>
          <a:p>
            <a:r>
              <a:rPr lang="en-US" dirty="0"/>
              <a:t>Accelerated CSS filters</a:t>
            </a:r>
          </a:p>
          <a:p>
            <a:r>
              <a:rPr lang="en-US" dirty="0" smtClean="0"/>
              <a:t>Elements on top </a:t>
            </a:r>
            <a:r>
              <a:rPr lang="en-US" dirty="0"/>
              <a:t>of another layer</a:t>
            </a:r>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924357"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62215735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2" name="Title 1"/>
          <p:cNvSpPr>
            <a:spLocks noGrp="1"/>
          </p:cNvSpPr>
          <p:nvPr>
            <p:ph type="title"/>
          </p:nvPr>
        </p:nvSpPr>
        <p:spPr/>
        <p:txBody>
          <a:bodyPr/>
          <a:lstStyle/>
          <a:p>
            <a:r>
              <a:rPr lang="en-US" dirty="0" smtClean="0"/>
              <a:t>Cause + Effect</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a:t>
            </a:r>
            <a:r>
              <a:rPr lang="en-US" kern="0" cap="none" dirty="0" smtClean="0">
                <a:solidFill>
                  <a:schemeClr val="accent3"/>
                </a:solidFill>
                <a:latin typeface="Consolas" panose="020B0609020204030204" pitchFamily="49" charset="0"/>
              </a:rPr>
              <a:t>60px</a:t>
            </a:r>
            <a:r>
              <a:rPr lang="en-US" kern="0" cap="none" dirty="0">
                <a:solidFill>
                  <a:schemeClr val="accent3"/>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r>
              <a:rPr lang="en-US" kern="0" cap="none" dirty="0" smtClean="0">
                <a:solidFill>
                  <a:schemeClr val="accent3"/>
                </a:solidFill>
                <a:latin typeface="Consolas" panose="020B0609020204030204" pitchFamily="49" charset="0"/>
              </a:rPr>
              <a:t>;</a:t>
            </a:r>
          </a:p>
          <a:p>
            <a:pPr marL="0" indent="0">
              <a:buNone/>
            </a:pPr>
            <a:r>
              <a:rPr lang="en-US" kern="0" cap="none" dirty="0" smtClean="0">
                <a:solidFill>
                  <a:schemeClr val="accent4"/>
                </a:solidFill>
                <a:latin typeface="Consolas" panose="020B0609020204030204" pitchFamily="49" charset="0"/>
              </a:rPr>
              <a:t>    opacity</a:t>
            </a:r>
            <a:r>
              <a:rPr lang="en-US" kern="0" cap="none" dirty="0" smtClean="0">
                <a:solidFill>
                  <a:schemeClr val="accent3"/>
                </a:solidFill>
                <a:latin typeface="Consolas" panose="020B0609020204030204" pitchFamily="49" charset="0"/>
              </a:rPr>
              <a:t>: 0.4;</a:t>
            </a:r>
            <a:endParaRPr lang="en-US" kern="0" cap="none" dirty="0">
              <a:solidFill>
                <a:schemeClr val="accent3"/>
              </a:solidFill>
              <a:latin typeface="Consolas" panose="020B0609020204030204" pitchFamily="49" charset="0"/>
            </a:endParaRPr>
          </a:p>
          <a:p>
            <a:pPr marL="0" indent="0">
              <a:buNone/>
            </a:pPr>
            <a:r>
              <a:rPr lang="en-US" kern="0" cap="none" dirty="0" smtClean="0">
                <a:solidFill>
                  <a:schemeClr val="accent6"/>
                </a:solidFill>
                <a:latin typeface="Consolas" panose="020B0609020204030204" pitchFamily="49" charset="0"/>
              </a:rPr>
              <a:t>}</a:t>
            </a:r>
            <a:endParaRPr lang="en-US" kern="0" cap="none" dirty="0" smtClean="0">
              <a:solidFill>
                <a:srgbClr val="FF0000"/>
              </a:solidFill>
              <a:latin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297191"/>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28449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3788936"/>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504021"/>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51440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3985276"/>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71849" y="4290258"/>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Composite</a:t>
            </a:r>
            <a:endParaRPr lang="en-US" sz="2000" dirty="0">
              <a:latin typeface="Segoe UI Light" panose="020B0502040204020203" pitchFamily="34" charset="0"/>
              <a:cs typeface="Segoe UI Light" panose="020B0502040204020203" pitchFamily="34" charset="0"/>
            </a:endParaRPr>
          </a:p>
        </p:txBody>
      </p:sp>
      <p:cxnSp>
        <p:nvCxnSpPr>
          <p:cNvPr id="15" name="Straight Arrow Connector 14"/>
          <p:cNvCxnSpPr/>
          <p:nvPr/>
        </p:nvCxnSpPr>
        <p:spPr>
          <a:xfrm flipV="1">
            <a:off x="3260558" y="4486598"/>
            <a:ext cx="3856542" cy="1181"/>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http://bit.ly/highPerfPaints</a:t>
            </a: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a:bodyPr>
          <a:lstStyle/>
          <a:p>
            <a:pPr marL="228600" lvl="1">
              <a:spcBef>
                <a:spcPts val="1000"/>
              </a:spcBef>
            </a:pPr>
            <a:r>
              <a:rPr lang="en-US" dirty="0" smtClean="0"/>
              <a:t>Enable continuous page </a:t>
            </a:r>
            <a:r>
              <a:rPr lang="en-US" dirty="0"/>
              <a:t>painting (USE ‘H’ KEY TO HIDE ELEMENTS TO EXPLORE WHICH ONES </a:t>
            </a:r>
            <a:r>
              <a:rPr lang="en-US" dirty="0" smtClean="0"/>
              <a:t>COST)</a:t>
            </a:r>
          </a:p>
          <a:p>
            <a:r>
              <a:rPr lang="en-US" dirty="0" smtClean="0">
                <a:hlinkClick r:id="rId3"/>
              </a:rPr>
              <a:t>http</a:t>
            </a:r>
            <a:r>
              <a:rPr lang="en-US" dirty="0">
                <a:hlinkClick r:id="rId3"/>
              </a:rPr>
              <a:t>://calendar.perfplanet.com/2013/the-runtime-performance-checklist</a:t>
            </a:r>
            <a:r>
              <a:rPr lang="en-US" dirty="0" smtClean="0">
                <a:hlinkClick r:id="rId3"/>
              </a:rPr>
              <a:t>/</a:t>
            </a:r>
            <a:endParaRPr lang="en-US" dirty="0" smtClean="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6783373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236782"/>
            <a:ext cx="10394707" cy="3193487"/>
          </a:xfrm>
        </p:spPr>
        <p:txBody>
          <a:bodyPr/>
          <a:lstStyle/>
          <a:p>
            <a:r>
              <a:rPr lang="en-US" dirty="0" smtClean="0"/>
              <a:t>Why </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 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2540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Attack Plan</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smtClean="0"/>
              <a:t>measurable </a:t>
            </a:r>
            <a:r>
              <a:rPr lang="en-US" sz="3200" dirty="0"/>
              <a:t>improvements</a:t>
            </a:r>
          </a:p>
          <a:p>
            <a:pPr marL="457200" indent="-457200">
              <a:lnSpc>
                <a:spcPct val="200000"/>
              </a:lnSpc>
              <a:buFont typeface="+mj-lt"/>
              <a:buAutoNum type="arabicPeriod"/>
            </a:pPr>
            <a:r>
              <a:rPr lang="en-US" sz="3200" dirty="0" smtClean="0"/>
              <a:t> platform </a:t>
            </a:r>
            <a:r>
              <a:rPr lang="en-US" sz="3200" dirty="0"/>
              <a:t>stability</a:t>
            </a:r>
          </a:p>
          <a:p>
            <a:pPr marL="457200" indent="-457200">
              <a:lnSpc>
                <a:spcPct val="200000"/>
              </a:lnSpc>
              <a:buFont typeface="+mj-lt"/>
              <a:buAutoNum type="arabicPeriod"/>
            </a:pPr>
            <a:r>
              <a:rPr lang="en-US" sz="3200" dirty="0" smtClean="0"/>
              <a:t> environment neutrality</a:t>
            </a:r>
            <a:endParaRPr lang="en-US" sz="3200" dirty="0"/>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scenario focused</a:t>
            </a:r>
          </a:p>
          <a:p>
            <a:pPr marL="457200" indent="-457200">
              <a:lnSpc>
                <a:spcPct val="200000"/>
              </a:lnSpc>
              <a:buFont typeface="+mj-lt"/>
              <a:buAutoNum type="arabicPeriod"/>
            </a:pPr>
            <a:r>
              <a:rPr lang="en-US" sz="3200" dirty="0" smtClean="0"/>
              <a:t> Preset </a:t>
            </a:r>
            <a:r>
              <a:rPr lang="en-US" sz="3200" dirty="0" smtClean="0"/>
              <a:t>goals</a:t>
            </a:r>
          </a:p>
          <a:p>
            <a:pPr marL="457200" indent="-457200">
              <a:lnSpc>
                <a:spcPct val="200000"/>
              </a:lnSpc>
              <a:buFont typeface="+mj-lt"/>
              <a:buAutoNum type="arabicPeriod"/>
            </a:pPr>
            <a:r>
              <a:rPr lang="en-US" sz="3200" dirty="0"/>
              <a:t> descending granularity</a:t>
            </a:r>
          </a:p>
          <a:p>
            <a:pPr marL="457200" indent="-457200">
              <a:lnSpc>
                <a:spcPct val="200000"/>
              </a:lnSpc>
              <a:buFont typeface="+mj-lt"/>
              <a:buAutoNum type="arabicPeriod"/>
            </a:pP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a:t>&gt;</a:t>
            </a:r>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&lt;script </a:t>
            </a:r>
            <a:r>
              <a:rPr lang="en-US" b="1" cap="none" dirty="0" err="1" smtClean="0">
                <a:solidFill>
                  <a:schemeClr val="accent4"/>
                </a:solidFill>
                <a:latin typeface="Consolas" panose="020B0609020204030204" pitchFamily="49" charset="0"/>
                <a:cs typeface="Consolas" panose="020B0609020204030204" pitchFamily="49" charset="0"/>
              </a:rPr>
              <a:t>async</a:t>
            </a:r>
            <a:r>
              <a:rPr lang="en-US" b="1" cap="none" dirty="0" smtClean="0">
                <a:solidFill>
                  <a:schemeClr val="accent4"/>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smtClean="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6"/>
                </a:solidFill>
                <a:latin typeface="Consolas" panose="020B0609020204030204" pitchFamily="49" charset="0"/>
                <a:cs typeface="Consolas" panose="020B0609020204030204" pitchFamily="49" charset="0"/>
              </a:rPr>
              <a:t>&gt;&lt;/script&gt;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err="1" smtClean="0">
                <a:solidFill>
                  <a:schemeClr val="accent6"/>
                </a:solidFill>
                <a:latin typeface="Consolas" panose="020B0609020204030204" pitchFamily="49" charset="0"/>
                <a:cs typeface="Consolas" panose="020B0609020204030204" pitchFamily="49" charset="0"/>
              </a:rPr>
              <a:t>img</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lazyload</a:t>
            </a:r>
            <a:r>
              <a:rPr lang="en-US" b="1" cap="none" dirty="0" smtClean="0">
                <a:solidFill>
                  <a:schemeClr val="accent3"/>
                </a:solidFill>
                <a:latin typeface="Consolas" panose="020B0609020204030204" pitchFamily="49" charset="0"/>
                <a:cs typeface="Consolas" panose="020B0609020204030204" pitchFamily="49" charset="0"/>
              </a:rPr>
              <a:t>="1"</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endParaRPr lang="en-US" b="1" cap="none" dirty="0">
              <a:latin typeface="Consolas" panose="020B0609020204030204" pitchFamily="49" charset="0"/>
              <a:cs typeface="Consolas" panose="020B0609020204030204" pitchFamily="49" charset="0"/>
            </a:endParaRP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205345" y="3294185"/>
            <a:ext cx="294368" cy="311096"/>
          </a:xfrm>
          <a:prstGeom prst="rect">
            <a:avLst/>
          </a:prstGeom>
          <a:blipFill dpi="0" rotWithShape="1">
            <a:blip r:embed="rId3">
              <a:alphaModFix amt="25000"/>
            </a:blip>
            <a:srcRect/>
            <a:stretch>
              <a:fillRect l="-196873" t="7138"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http://bit.ly/resourcePriorities</a:t>
            </a:r>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&lt;link </a:t>
            </a:r>
            <a:r>
              <a:rPr lang="en-US" b="1" cap="none" dirty="0" err="1" smtClean="0">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dns-prefetch</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="domain.com"</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prefetch</a:t>
            </a:r>
            <a:r>
              <a:rPr lang="en-US" b="1" cap="none" dirty="0">
                <a:solidFill>
                  <a:schemeClr val="accent3"/>
                </a:solidFill>
                <a:latin typeface="Consolas" panose="020B0609020204030204" pitchFamily="49" charset="0"/>
                <a:cs typeface="Consolas" panose="020B0609020204030204" pitchFamily="49" charset="0"/>
              </a:rPr>
              <a:t>"</a:t>
            </a:r>
            <a:r>
              <a:rPr lang="en-US" b="1" cap="none" dirty="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="http://domain.com/</a:t>
            </a:r>
            <a:r>
              <a:rPr lang="en-US" b="1" cap="none" dirty="0" err="1" smtClean="0">
                <a:solidFill>
                  <a:schemeClr val="accent3"/>
                </a:solidFill>
                <a:latin typeface="Consolas" panose="020B0609020204030204" pitchFamily="49" charset="0"/>
                <a:cs typeface="Consolas" panose="020B0609020204030204" pitchFamily="49" charset="0"/>
              </a:rPr>
              <a:t>asset.ext</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prerender</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a:solidFill>
                  <a:schemeClr val="accent3"/>
                </a:solidFill>
                <a:latin typeface="Consolas" panose="020B0609020204030204" pitchFamily="49" charset="0"/>
                <a:cs typeface="Consolas" panose="020B0609020204030204" pitchFamily="49" charset="0"/>
              </a:rPr>
              <a:t>="http://domain.com</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6204</TotalTime>
  <Words>3270</Words>
  <Application>Microsoft Office PowerPoint</Application>
  <PresentationFormat>Widescreen</PresentationFormat>
  <Paragraphs>549</Paragraphs>
  <Slides>34</Slides>
  <Notes>34</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Arial</vt:lpstr>
      <vt:lpstr>Calibri</vt:lpstr>
      <vt:lpstr>Consolas</vt:lpstr>
      <vt:lpstr>FontAwesome</vt:lpstr>
      <vt:lpstr>Impact</vt:lpstr>
      <vt:lpstr>Segoe UI Light</vt:lpstr>
      <vt:lpstr>Verdana</vt:lpstr>
      <vt:lpstr>Main Event</vt:lpstr>
      <vt:lpstr>Full Stack Web Performance</vt:lpstr>
      <vt:lpstr>Full Stack Web Performance</vt:lpstr>
      <vt:lpstr>Why  #perfmatters</vt:lpstr>
      <vt:lpstr>PowerPoint Presentation</vt:lpstr>
      <vt:lpstr>PowerPoint Presentation</vt:lpstr>
      <vt:lpstr>Attack Plan</vt:lpstr>
      <vt:lpstr>NETWORK</vt:lpstr>
      <vt:lpstr>&lt;script async&gt;</vt:lpstr>
      <vt:lpstr>prebrowsing</vt:lpstr>
      <vt:lpstr>Network</vt:lpstr>
      <vt:lpstr>Server</vt:lpstr>
      <vt:lpstr>Server</vt:lpstr>
      <vt:lpstr>Compute</vt:lpstr>
      <vt:lpstr>Compute</vt:lpstr>
      <vt:lpstr>PowerPoint Presentation</vt:lpstr>
      <vt:lpstr>Frame Rate</vt:lpstr>
      <vt:lpstr>PowerPoint Presentation</vt:lpstr>
      <vt:lpstr>PowerPoint Presentation</vt:lpstr>
      <vt:lpstr>PowerPoint Presentation</vt:lpstr>
      <vt:lpstr>Request Animation Frame</vt:lpstr>
      <vt:lpstr>Layout Thrashing</vt:lpstr>
      <vt:lpstr>Layout Thrashing</vt:lpstr>
      <vt:lpstr>Render</vt:lpstr>
      <vt:lpstr>Layer Promotion</vt:lpstr>
      <vt:lpstr>Cause + Effect</vt:lpstr>
      <vt:lpstr>Fixes</vt:lpstr>
      <vt:lpstr>Perception</vt:lpstr>
      <vt:lpstr>PowerPoint Presentation</vt:lpstr>
      <vt:lpstr>PowerPoint Presentation</vt:lpstr>
      <vt:lpstr>PowerPoint Presentation</vt:lpstr>
      <vt:lpstr>Resources</vt:lpstr>
      <vt:lpstr>PowerPoint Presentation</vt:lpstr>
      <vt:lpstr>Bonus! - Tools</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285</cp:revision>
  <cp:lastPrinted>2014-02-24T22:46:08Z</cp:lastPrinted>
  <dcterms:created xsi:type="dcterms:W3CDTF">2014-01-28T15:39:00Z</dcterms:created>
  <dcterms:modified xsi:type="dcterms:W3CDTF">2014-02-25T15:35:23Z</dcterms:modified>
</cp:coreProperties>
</file>

<file path=docProps/thumbnail.jpeg>
</file>